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6" d="100"/>
          <a:sy n="36" d="100"/>
        </p:scale>
        <p:origin x="1140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5FB3C-D5B8-431E-BCAA-86CF4B2CEC5C}" type="datetimeFigureOut">
              <a:rPr lang="en-IN" smtClean="0"/>
              <a:t>27-12-2024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93737-CA30-441D-88E7-C8EE9B5E78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13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130F24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61F4B-EC5D-4942-8EBE-D553F153CED6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130F24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3D6C8-406A-41F4-8E6D-98DD38CA731C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786031"/>
            <a:ext cx="18288000" cy="6501130"/>
          </a:xfrm>
          <a:custGeom>
            <a:avLst/>
            <a:gdLst/>
            <a:ahLst/>
            <a:cxnLst/>
            <a:rect l="l" t="t" r="r" b="b"/>
            <a:pathLst>
              <a:path w="18288000" h="6501130">
                <a:moveTo>
                  <a:pt x="0" y="6500968"/>
                </a:moveTo>
                <a:lnTo>
                  <a:pt x="18288000" y="6500968"/>
                </a:lnTo>
                <a:lnTo>
                  <a:pt x="18288000" y="0"/>
                </a:lnTo>
                <a:lnTo>
                  <a:pt x="0" y="0"/>
                </a:lnTo>
                <a:lnTo>
                  <a:pt x="0" y="6500968"/>
                </a:lnTo>
                <a:close/>
              </a:path>
            </a:pathLst>
          </a:custGeom>
          <a:solidFill>
            <a:srgbClr val="E2E8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595360" y="3786028"/>
            <a:ext cx="1152525" cy="6501130"/>
          </a:xfrm>
          <a:custGeom>
            <a:avLst/>
            <a:gdLst/>
            <a:ahLst/>
            <a:cxnLst/>
            <a:rect l="l" t="t" r="r" b="b"/>
            <a:pathLst>
              <a:path w="1152525" h="6501130">
                <a:moveTo>
                  <a:pt x="1152144" y="0"/>
                </a:moveTo>
                <a:lnTo>
                  <a:pt x="0" y="0"/>
                </a:lnTo>
                <a:lnTo>
                  <a:pt x="0" y="6500969"/>
                </a:lnTo>
                <a:lnTo>
                  <a:pt x="1152144" y="6500969"/>
                </a:lnTo>
                <a:lnTo>
                  <a:pt x="11521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640765" y="3786027"/>
            <a:ext cx="1106805" cy="6501130"/>
          </a:xfrm>
          <a:custGeom>
            <a:avLst/>
            <a:gdLst/>
            <a:ahLst/>
            <a:cxnLst/>
            <a:rect l="l" t="t" r="r" b="b"/>
            <a:pathLst>
              <a:path w="1106804" h="6501130">
                <a:moveTo>
                  <a:pt x="1106737" y="0"/>
                </a:moveTo>
                <a:lnTo>
                  <a:pt x="0" y="0"/>
                </a:lnTo>
                <a:lnTo>
                  <a:pt x="0" y="6500972"/>
                </a:lnTo>
                <a:lnTo>
                  <a:pt x="1106737" y="6500972"/>
                </a:lnTo>
                <a:lnTo>
                  <a:pt x="1106737" y="0"/>
                </a:lnTo>
                <a:close/>
              </a:path>
            </a:pathLst>
          </a:custGeom>
          <a:solidFill>
            <a:srgbClr val="89A4C7">
              <a:alpha val="1097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1"/>
            <a:ext cx="18288000" cy="3786504"/>
          </a:xfrm>
          <a:custGeom>
            <a:avLst/>
            <a:gdLst/>
            <a:ahLst/>
            <a:cxnLst/>
            <a:rect l="l" t="t" r="r" b="b"/>
            <a:pathLst>
              <a:path w="18288000" h="3786504">
                <a:moveTo>
                  <a:pt x="18288000" y="0"/>
                </a:moveTo>
                <a:lnTo>
                  <a:pt x="0" y="0"/>
                </a:lnTo>
                <a:lnTo>
                  <a:pt x="0" y="3786030"/>
                </a:lnTo>
                <a:lnTo>
                  <a:pt x="18288000" y="378603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2926080"/>
            <a:ext cx="18288000" cy="860425"/>
          </a:xfrm>
          <a:custGeom>
            <a:avLst/>
            <a:gdLst/>
            <a:ahLst/>
            <a:cxnLst/>
            <a:rect l="l" t="t" r="r" b="b"/>
            <a:pathLst>
              <a:path w="18288000" h="860425">
                <a:moveTo>
                  <a:pt x="18288000" y="0"/>
                </a:moveTo>
                <a:lnTo>
                  <a:pt x="0" y="0"/>
                </a:lnTo>
                <a:lnTo>
                  <a:pt x="0" y="859948"/>
                </a:lnTo>
                <a:lnTo>
                  <a:pt x="18288000" y="859948"/>
                </a:lnTo>
                <a:lnTo>
                  <a:pt x="18288000" y="0"/>
                </a:lnTo>
                <a:close/>
              </a:path>
            </a:pathLst>
          </a:custGeom>
          <a:solidFill>
            <a:srgbClr val="89A4C7">
              <a:alpha val="1097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3122739"/>
            <a:ext cx="18288000" cy="7164705"/>
          </a:xfrm>
          <a:custGeom>
            <a:avLst/>
            <a:gdLst/>
            <a:ahLst/>
            <a:cxnLst/>
            <a:rect l="l" t="t" r="r" b="b"/>
            <a:pathLst>
              <a:path w="18288000" h="7164705">
                <a:moveTo>
                  <a:pt x="8951493" y="836066"/>
                </a:moveTo>
                <a:lnTo>
                  <a:pt x="8945194" y="791349"/>
                </a:lnTo>
                <a:lnTo>
                  <a:pt x="8927427" y="751154"/>
                </a:lnTo>
                <a:lnTo>
                  <a:pt x="8899881" y="717105"/>
                </a:lnTo>
                <a:lnTo>
                  <a:pt x="8864219" y="690803"/>
                </a:lnTo>
                <a:lnTo>
                  <a:pt x="8822131" y="673849"/>
                </a:lnTo>
                <a:lnTo>
                  <a:pt x="8775294" y="667829"/>
                </a:lnTo>
                <a:lnTo>
                  <a:pt x="7468730" y="669899"/>
                </a:lnTo>
                <a:lnTo>
                  <a:pt x="7468730" y="171246"/>
                </a:lnTo>
                <a:lnTo>
                  <a:pt x="7462609" y="125730"/>
                </a:lnTo>
                <a:lnTo>
                  <a:pt x="7445349" y="84823"/>
                </a:lnTo>
                <a:lnTo>
                  <a:pt x="7418565" y="50165"/>
                </a:lnTo>
                <a:lnTo>
                  <a:pt x="7383907" y="23380"/>
                </a:lnTo>
                <a:lnTo>
                  <a:pt x="7343000" y="6121"/>
                </a:lnTo>
                <a:lnTo>
                  <a:pt x="7297483" y="0"/>
                </a:lnTo>
                <a:lnTo>
                  <a:pt x="1088428" y="0"/>
                </a:lnTo>
                <a:lnTo>
                  <a:pt x="1042911" y="6121"/>
                </a:lnTo>
                <a:lnTo>
                  <a:pt x="1001991" y="23380"/>
                </a:lnTo>
                <a:lnTo>
                  <a:pt x="967333" y="50165"/>
                </a:lnTo>
                <a:lnTo>
                  <a:pt x="940562" y="84823"/>
                </a:lnTo>
                <a:lnTo>
                  <a:pt x="923302" y="125730"/>
                </a:lnTo>
                <a:lnTo>
                  <a:pt x="917181" y="171246"/>
                </a:lnTo>
                <a:lnTo>
                  <a:pt x="917181" y="663295"/>
                </a:lnTo>
                <a:lnTo>
                  <a:pt x="252755" y="663295"/>
                </a:lnTo>
                <a:lnTo>
                  <a:pt x="0" y="663295"/>
                </a:lnTo>
                <a:lnTo>
                  <a:pt x="0" y="1610614"/>
                </a:lnTo>
                <a:lnTo>
                  <a:pt x="0" y="7164260"/>
                </a:lnTo>
                <a:lnTo>
                  <a:pt x="8951493" y="7164260"/>
                </a:lnTo>
                <a:lnTo>
                  <a:pt x="8951493" y="836066"/>
                </a:lnTo>
                <a:close/>
              </a:path>
              <a:path w="18288000" h="7164705">
                <a:moveTo>
                  <a:pt x="18288000" y="663295"/>
                </a:moveTo>
                <a:lnTo>
                  <a:pt x="18156835" y="663295"/>
                </a:lnTo>
                <a:lnTo>
                  <a:pt x="17864189" y="663295"/>
                </a:lnTo>
                <a:lnTo>
                  <a:pt x="16805237" y="663295"/>
                </a:lnTo>
                <a:lnTo>
                  <a:pt x="16805237" y="171246"/>
                </a:lnTo>
                <a:lnTo>
                  <a:pt x="16799116" y="125730"/>
                </a:lnTo>
                <a:lnTo>
                  <a:pt x="16781856" y="84823"/>
                </a:lnTo>
                <a:lnTo>
                  <a:pt x="16755072" y="50165"/>
                </a:lnTo>
                <a:lnTo>
                  <a:pt x="16720414" y="23380"/>
                </a:lnTo>
                <a:lnTo>
                  <a:pt x="16679507" y="6121"/>
                </a:lnTo>
                <a:lnTo>
                  <a:pt x="16633990" y="0"/>
                </a:lnTo>
                <a:lnTo>
                  <a:pt x="10424935" y="0"/>
                </a:lnTo>
                <a:lnTo>
                  <a:pt x="10379418" y="6121"/>
                </a:lnTo>
                <a:lnTo>
                  <a:pt x="10338498" y="23380"/>
                </a:lnTo>
                <a:lnTo>
                  <a:pt x="10303840" y="50165"/>
                </a:lnTo>
                <a:lnTo>
                  <a:pt x="10277069" y="84823"/>
                </a:lnTo>
                <a:lnTo>
                  <a:pt x="10259809" y="125730"/>
                </a:lnTo>
                <a:lnTo>
                  <a:pt x="10253688" y="171246"/>
                </a:lnTo>
                <a:lnTo>
                  <a:pt x="10253688" y="663295"/>
                </a:lnTo>
                <a:lnTo>
                  <a:pt x="9467672" y="663295"/>
                </a:lnTo>
                <a:lnTo>
                  <a:pt x="9416618" y="673608"/>
                </a:lnTo>
                <a:lnTo>
                  <a:pt x="9374924" y="701713"/>
                </a:lnTo>
                <a:lnTo>
                  <a:pt x="9346806" y="743407"/>
                </a:lnTo>
                <a:lnTo>
                  <a:pt x="9336507" y="794461"/>
                </a:lnTo>
                <a:lnTo>
                  <a:pt x="9336507" y="5729198"/>
                </a:lnTo>
                <a:lnTo>
                  <a:pt x="9336507" y="5853519"/>
                </a:lnTo>
                <a:lnTo>
                  <a:pt x="9336507" y="7164260"/>
                </a:lnTo>
                <a:lnTo>
                  <a:pt x="17026128" y="7164260"/>
                </a:lnTo>
                <a:lnTo>
                  <a:pt x="17026128" y="5984684"/>
                </a:lnTo>
                <a:lnTo>
                  <a:pt x="18156835" y="5984684"/>
                </a:lnTo>
                <a:lnTo>
                  <a:pt x="18207889" y="5974385"/>
                </a:lnTo>
                <a:lnTo>
                  <a:pt x="18249583" y="5946267"/>
                </a:lnTo>
                <a:lnTo>
                  <a:pt x="18277688" y="5904573"/>
                </a:lnTo>
                <a:lnTo>
                  <a:pt x="18288000" y="5853519"/>
                </a:lnTo>
                <a:lnTo>
                  <a:pt x="18288000" y="1174280"/>
                </a:lnTo>
                <a:lnTo>
                  <a:pt x="18288000" y="794461"/>
                </a:lnTo>
                <a:lnTo>
                  <a:pt x="18288000" y="663295"/>
                </a:lnTo>
                <a:close/>
              </a:path>
            </a:pathLst>
          </a:custGeom>
          <a:solidFill>
            <a:srgbClr val="E2E8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130F24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75688" y="4500371"/>
            <a:ext cx="7848600" cy="535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A31515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67D517-2CC4-4D04-BAD9-FFAE83BB806A}" type="datetime1">
              <a:rPr lang="en-US" smtClean="0"/>
              <a:t>12/27/2024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6329" y="0"/>
            <a:ext cx="18288000" cy="10283951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220490" y="4538442"/>
            <a:ext cx="0" cy="1210310"/>
          </a:xfrm>
          <a:custGeom>
            <a:avLst/>
            <a:gdLst/>
            <a:ahLst/>
            <a:cxnLst/>
            <a:rect l="l" t="t" r="r" b="b"/>
            <a:pathLst>
              <a:path h="1210310">
                <a:moveTo>
                  <a:pt x="0" y="0"/>
                </a:moveTo>
                <a:lnTo>
                  <a:pt x="1" y="1210115"/>
                </a:lnTo>
              </a:path>
            </a:pathLst>
          </a:custGeom>
          <a:ln w="1905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130F24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EA87-1271-48FD-8A62-B42B9173C506}" type="datetime1">
              <a:rPr lang="en-US" smtClean="0"/>
              <a:t>12/27/2024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2005F-D36E-4929-8D7E-5C8FAFC106B9}" type="datetime1">
              <a:rPr lang="en-US" smtClean="0"/>
              <a:t>12/27/2024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95929" y="819404"/>
            <a:ext cx="11327130" cy="756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130F24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936865" y="3681476"/>
            <a:ext cx="8334375" cy="2900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1825B-DCA4-4CF0-9A8E-48DE56162614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6729436"/>
              <a:ext cx="1017946" cy="20665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178395" y="7772939"/>
              <a:ext cx="2066531" cy="102304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46169" y="6729436"/>
              <a:ext cx="2041829" cy="206654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21036" y="1581404"/>
            <a:ext cx="10509250" cy="294894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ts val="11500"/>
              </a:lnSpc>
              <a:spcBef>
                <a:spcPts val="300"/>
              </a:spcBef>
            </a:pPr>
            <a:r>
              <a:rPr sz="9600" spc="-540" dirty="0"/>
              <a:t>Creating</a:t>
            </a:r>
            <a:r>
              <a:rPr sz="9600" spc="-665" dirty="0"/>
              <a:t> </a:t>
            </a:r>
            <a:r>
              <a:rPr sz="9600" spc="-1515" dirty="0"/>
              <a:t>T</a:t>
            </a:r>
            <a:r>
              <a:rPr sz="9600" spc="-705" dirty="0"/>
              <a:t>es</a:t>
            </a:r>
            <a:r>
              <a:rPr sz="9600" spc="-830" dirty="0"/>
              <a:t>t</a:t>
            </a:r>
            <a:r>
              <a:rPr sz="9600" spc="-705" dirty="0"/>
              <a:t>ab</a:t>
            </a:r>
            <a:r>
              <a:rPr sz="9600" spc="-720" dirty="0"/>
              <a:t>l</a:t>
            </a:r>
            <a:r>
              <a:rPr sz="9600" spc="-705" dirty="0"/>
              <a:t>e</a:t>
            </a:r>
            <a:r>
              <a:rPr sz="9600" spc="-825" dirty="0"/>
              <a:t> </a:t>
            </a:r>
            <a:r>
              <a:rPr sz="9600" spc="-610" dirty="0"/>
              <a:t>Components</a:t>
            </a:r>
            <a:endParaRPr sz="960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96CF7DC-3B60-06C0-12C1-41911C60C7D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946900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90" dirty="0"/>
              <a:t>Design</a:t>
            </a:r>
            <a:r>
              <a:rPr spc="-240" dirty="0"/>
              <a:t> </a:t>
            </a:r>
            <a:r>
              <a:rPr spc="-300" dirty="0"/>
              <a:t>testable</a:t>
            </a:r>
            <a:r>
              <a:rPr spc="-245" dirty="0"/>
              <a:t> </a:t>
            </a:r>
            <a:r>
              <a:rPr spc="-305" dirty="0"/>
              <a:t>components</a:t>
            </a:r>
          </a:p>
          <a:p>
            <a:pPr marL="12700" marR="5080">
              <a:lnSpc>
                <a:spcPts val="4300"/>
              </a:lnSpc>
              <a:spcBef>
                <a:spcPts val="2845"/>
              </a:spcBef>
            </a:pPr>
            <a:r>
              <a:rPr spc="-409" dirty="0"/>
              <a:t>Test</a:t>
            </a:r>
            <a:r>
              <a:rPr spc="-240" dirty="0"/>
              <a:t> </a:t>
            </a:r>
            <a:r>
              <a:rPr spc="-285" dirty="0"/>
              <a:t>application</a:t>
            </a:r>
            <a:r>
              <a:rPr spc="-240" dirty="0"/>
              <a:t> </a:t>
            </a:r>
            <a:r>
              <a:rPr spc="-270" dirty="0"/>
              <a:t>logic</a:t>
            </a:r>
            <a:r>
              <a:rPr spc="-240" dirty="0"/>
              <a:t> </a:t>
            </a:r>
            <a:r>
              <a:rPr spc="-275" dirty="0"/>
              <a:t>outside</a:t>
            </a:r>
            <a:r>
              <a:rPr spc="-240" dirty="0"/>
              <a:t> </a:t>
            </a:r>
            <a:r>
              <a:rPr spc="-200" dirty="0"/>
              <a:t>of</a:t>
            </a:r>
            <a:r>
              <a:rPr spc="-245" dirty="0"/>
              <a:t> </a:t>
            </a:r>
            <a:r>
              <a:rPr spc="-365" dirty="0"/>
              <a:t>React </a:t>
            </a:r>
            <a:r>
              <a:rPr spc="-310" dirty="0"/>
              <a:t>components</a:t>
            </a:r>
          </a:p>
          <a:p>
            <a:pPr marL="12700">
              <a:lnSpc>
                <a:spcPct val="100000"/>
              </a:lnSpc>
              <a:spcBef>
                <a:spcPts val="2545"/>
              </a:spcBef>
            </a:pPr>
            <a:r>
              <a:rPr spc="-405" dirty="0"/>
              <a:t>Use</a:t>
            </a:r>
            <a:r>
              <a:rPr spc="-250" dirty="0"/>
              <a:t> </a:t>
            </a:r>
            <a:r>
              <a:rPr spc="-260" dirty="0"/>
              <a:t>“pure”</a:t>
            </a:r>
            <a:r>
              <a:rPr spc="-245" dirty="0"/>
              <a:t> </a:t>
            </a:r>
            <a:r>
              <a:rPr spc="-310" dirty="0"/>
              <a:t>components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178842" y="2975864"/>
            <a:ext cx="259524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430" dirty="0">
                <a:solidFill>
                  <a:srgbClr val="FFFFFF"/>
                </a:solidFill>
              </a:rPr>
              <a:t>Summary</a:t>
            </a:r>
            <a:endParaRPr sz="45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6A91EF-8015-B14F-07A4-A69DD39614D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10</a:t>
            </a:fld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912316" y="2438401"/>
              <a:ext cx="0" cy="6827520"/>
            </a:xfrm>
            <a:custGeom>
              <a:avLst/>
              <a:gdLst/>
              <a:ahLst/>
              <a:cxnLst/>
              <a:rect l="l" t="t" r="r" b="b"/>
              <a:pathLst>
                <a:path h="6827520">
                  <a:moveTo>
                    <a:pt x="0" y="0"/>
                  </a:moveTo>
                  <a:lnTo>
                    <a:pt x="1" y="6827046"/>
                  </a:lnTo>
                </a:path>
              </a:pathLst>
            </a:custGeom>
            <a:ln w="57150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82865" y="4417059"/>
            <a:ext cx="9190990" cy="2842260"/>
          </a:xfrm>
          <a:prstGeom prst="rect">
            <a:avLst/>
          </a:prstGeom>
        </p:spPr>
        <p:txBody>
          <a:bodyPr vert="horz" wrap="square" lIns="0" tIns="36830" rIns="0" bIns="0" rtlCol="0">
            <a:spAutoFit/>
          </a:bodyPr>
          <a:lstStyle/>
          <a:p>
            <a:pPr marL="12700" marR="5080">
              <a:lnSpc>
                <a:spcPts val="4010"/>
              </a:lnSpc>
              <a:spcBef>
                <a:spcPts val="290"/>
              </a:spcBef>
            </a:pPr>
            <a:r>
              <a:rPr sz="3400" spc="-265" dirty="0">
                <a:solidFill>
                  <a:srgbClr val="FF1675"/>
                </a:solidFill>
                <a:latin typeface="Arial Black"/>
                <a:cs typeface="Arial Black"/>
              </a:rPr>
              <a:t>Most</a:t>
            </a:r>
            <a:r>
              <a:rPr sz="3400" spc="-24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65" dirty="0">
                <a:solidFill>
                  <a:srgbClr val="FF1675"/>
                </a:solidFill>
                <a:latin typeface="Arial Black"/>
                <a:cs typeface="Arial Black"/>
              </a:rPr>
              <a:t>application</a:t>
            </a:r>
            <a:r>
              <a:rPr sz="34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54" dirty="0">
                <a:solidFill>
                  <a:srgbClr val="FF1675"/>
                </a:solidFill>
                <a:latin typeface="Arial Black"/>
                <a:cs typeface="Arial Black"/>
              </a:rPr>
              <a:t>code</a:t>
            </a:r>
            <a:r>
              <a:rPr sz="3400" spc="-24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54" dirty="0">
                <a:solidFill>
                  <a:srgbClr val="FF1675"/>
                </a:solidFill>
                <a:latin typeface="Arial Black"/>
                <a:cs typeface="Arial Black"/>
              </a:rPr>
              <a:t>should</a:t>
            </a:r>
            <a:r>
              <a:rPr sz="34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15" dirty="0">
                <a:solidFill>
                  <a:srgbClr val="FF1675"/>
                </a:solidFill>
                <a:latin typeface="Arial Black"/>
                <a:cs typeface="Arial Black"/>
              </a:rPr>
              <a:t>not</a:t>
            </a:r>
            <a:r>
              <a:rPr sz="3400" spc="-24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25" dirty="0">
                <a:solidFill>
                  <a:srgbClr val="FF1675"/>
                </a:solidFill>
                <a:latin typeface="Arial Black"/>
                <a:cs typeface="Arial Black"/>
              </a:rPr>
              <a:t>depend</a:t>
            </a:r>
            <a:r>
              <a:rPr sz="34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5" dirty="0">
                <a:solidFill>
                  <a:srgbClr val="FF1675"/>
                </a:solidFill>
                <a:latin typeface="Arial Black"/>
                <a:cs typeface="Arial Black"/>
              </a:rPr>
              <a:t>on </a:t>
            </a:r>
            <a:r>
              <a:rPr sz="3400" spc="-340" dirty="0">
                <a:solidFill>
                  <a:srgbClr val="FF1675"/>
                </a:solidFill>
                <a:latin typeface="Arial Black"/>
                <a:cs typeface="Arial Black"/>
              </a:rPr>
              <a:t>React</a:t>
            </a:r>
            <a:endParaRPr sz="3400">
              <a:latin typeface="Arial Black"/>
              <a:cs typeface="Arial Black"/>
            </a:endParaRPr>
          </a:p>
          <a:p>
            <a:pPr marL="804545" indent="-432434">
              <a:lnSpc>
                <a:spcPct val="100000"/>
              </a:lnSpc>
              <a:spcBef>
                <a:spcPts val="790"/>
              </a:spcBef>
              <a:buFont typeface="Lucida Sans Unicode"/>
              <a:buChar char="-"/>
              <a:tabLst>
                <a:tab pos="804545" algn="l"/>
              </a:tabLst>
            </a:pPr>
            <a:r>
              <a:rPr sz="3400" spc="105" dirty="0">
                <a:solidFill>
                  <a:srgbClr val="FF1675"/>
                </a:solidFill>
                <a:latin typeface="Tahoma"/>
                <a:cs typeface="Tahoma"/>
              </a:rPr>
              <a:t>React</a:t>
            </a:r>
            <a:r>
              <a:rPr sz="3400" spc="-145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90" dirty="0">
                <a:solidFill>
                  <a:srgbClr val="FF1675"/>
                </a:solidFill>
                <a:latin typeface="Tahoma"/>
                <a:cs typeface="Tahoma"/>
              </a:rPr>
              <a:t>components</a:t>
            </a:r>
            <a:r>
              <a:rPr sz="3400" spc="-145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dirty="0">
                <a:solidFill>
                  <a:srgbClr val="FF1675"/>
                </a:solidFill>
                <a:latin typeface="Tahoma"/>
                <a:cs typeface="Tahoma"/>
              </a:rPr>
              <a:t>are</a:t>
            </a:r>
            <a:r>
              <a:rPr sz="3400" spc="-15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dirty="0">
                <a:solidFill>
                  <a:srgbClr val="FF1675"/>
                </a:solidFill>
                <a:latin typeface="Tahoma"/>
                <a:cs typeface="Tahoma"/>
              </a:rPr>
              <a:t>harder</a:t>
            </a:r>
            <a:r>
              <a:rPr sz="3400" spc="-15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75" dirty="0">
                <a:solidFill>
                  <a:srgbClr val="FF1675"/>
                </a:solidFill>
                <a:latin typeface="Tahoma"/>
                <a:cs typeface="Tahoma"/>
              </a:rPr>
              <a:t>to</a:t>
            </a:r>
            <a:r>
              <a:rPr sz="3400" spc="-145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55" dirty="0">
                <a:solidFill>
                  <a:srgbClr val="FF1675"/>
                </a:solidFill>
                <a:latin typeface="Tahoma"/>
                <a:cs typeface="Tahoma"/>
              </a:rPr>
              <a:t>test</a:t>
            </a:r>
            <a:endParaRPr sz="3400">
              <a:latin typeface="Tahoma"/>
              <a:cs typeface="Tahoma"/>
            </a:endParaRPr>
          </a:p>
          <a:p>
            <a:pPr marL="805180" marR="601980" indent="-433070">
              <a:lnSpc>
                <a:spcPct val="100600"/>
              </a:lnSpc>
              <a:spcBef>
                <a:spcPts val="885"/>
              </a:spcBef>
              <a:buFont typeface="Lucida Sans Unicode"/>
              <a:buChar char="-"/>
              <a:tabLst>
                <a:tab pos="805180" algn="l"/>
              </a:tabLst>
            </a:pPr>
            <a:r>
              <a:rPr sz="3400" spc="90" dirty="0">
                <a:solidFill>
                  <a:srgbClr val="FF1675"/>
                </a:solidFill>
                <a:latin typeface="Tahoma"/>
                <a:cs typeface="Tahoma"/>
              </a:rPr>
              <a:t>Application</a:t>
            </a:r>
            <a:r>
              <a:rPr sz="3400" spc="-195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100" dirty="0">
                <a:solidFill>
                  <a:srgbClr val="FF1675"/>
                </a:solidFill>
                <a:latin typeface="Tahoma"/>
                <a:cs typeface="Tahoma"/>
              </a:rPr>
              <a:t>logic</a:t>
            </a:r>
            <a:r>
              <a:rPr sz="3400" spc="-20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80" dirty="0">
                <a:solidFill>
                  <a:srgbClr val="FF1675"/>
                </a:solidFill>
                <a:latin typeface="Tahoma"/>
                <a:cs typeface="Tahoma"/>
              </a:rPr>
              <a:t>should</a:t>
            </a:r>
            <a:r>
              <a:rPr sz="3400" spc="-20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85" dirty="0">
                <a:solidFill>
                  <a:srgbClr val="FF1675"/>
                </a:solidFill>
                <a:latin typeface="Tahoma"/>
                <a:cs typeface="Tahoma"/>
              </a:rPr>
              <a:t>not</a:t>
            </a:r>
            <a:r>
              <a:rPr sz="3400" spc="-20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145" dirty="0">
                <a:solidFill>
                  <a:srgbClr val="FF1675"/>
                </a:solidFill>
                <a:latin typeface="Tahoma"/>
                <a:cs typeface="Tahoma"/>
              </a:rPr>
              <a:t>be</a:t>
            </a:r>
            <a:r>
              <a:rPr sz="3400" spc="-200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dirty="0">
                <a:solidFill>
                  <a:srgbClr val="FF1675"/>
                </a:solidFill>
                <a:latin typeface="Tahoma"/>
                <a:cs typeface="Tahoma"/>
              </a:rPr>
              <a:t>in</a:t>
            </a:r>
            <a:r>
              <a:rPr sz="3400" spc="-195" dirty="0">
                <a:solidFill>
                  <a:srgbClr val="FF1675"/>
                </a:solidFill>
                <a:latin typeface="Tahoma"/>
                <a:cs typeface="Tahoma"/>
              </a:rPr>
              <a:t> </a:t>
            </a:r>
            <a:r>
              <a:rPr sz="3400" spc="105" dirty="0">
                <a:solidFill>
                  <a:srgbClr val="FF1675"/>
                </a:solidFill>
                <a:latin typeface="Tahoma"/>
                <a:cs typeface="Tahoma"/>
              </a:rPr>
              <a:t>React </a:t>
            </a:r>
            <a:r>
              <a:rPr sz="3400" spc="75" dirty="0">
                <a:solidFill>
                  <a:srgbClr val="FF1675"/>
                </a:solidFill>
                <a:latin typeface="Tahoma"/>
                <a:cs typeface="Tahoma"/>
              </a:rPr>
              <a:t>components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75" dirty="0"/>
              <a:t>Anatomy</a:t>
            </a:r>
            <a:r>
              <a:rPr spc="-325" dirty="0"/>
              <a:t> </a:t>
            </a:r>
            <a:r>
              <a:rPr spc="-160" dirty="0"/>
              <a:t>of</a:t>
            </a:r>
            <a:r>
              <a:rPr spc="-315" dirty="0"/>
              <a:t> </a:t>
            </a:r>
            <a:r>
              <a:rPr spc="-515" dirty="0"/>
              <a:t>a</a:t>
            </a:r>
            <a:r>
              <a:rPr spc="-315" dirty="0"/>
              <a:t> </a:t>
            </a:r>
            <a:r>
              <a:rPr spc="-395" dirty="0"/>
              <a:t>React</a:t>
            </a:r>
            <a:r>
              <a:rPr spc="-320" dirty="0"/>
              <a:t> Application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2873" y="3395380"/>
            <a:ext cx="4258315" cy="425831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1BDAB25-98B3-D37E-456A-7AFF4E44AE0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28432" y="6333235"/>
            <a:ext cx="20828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0" dirty="0">
                <a:solidFill>
                  <a:srgbClr val="130F24"/>
                </a:solidFill>
                <a:latin typeface="Courier New"/>
                <a:cs typeface="Courier New"/>
              </a:rPr>
              <a:t>onClick()</a:t>
            </a:r>
            <a:endParaRPr sz="30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185532" y="4126484"/>
            <a:ext cx="27692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dirty="0">
                <a:solidFill>
                  <a:srgbClr val="130F24"/>
                </a:solidFill>
                <a:latin typeface="Courier New"/>
                <a:cs typeface="Courier New"/>
              </a:rPr>
              <a:t>{</a:t>
            </a:r>
            <a:r>
              <a:rPr sz="3000" spc="-25" dirty="0">
                <a:solidFill>
                  <a:srgbClr val="130F24"/>
                </a:solidFill>
                <a:latin typeface="Courier New"/>
                <a:cs typeface="Courier New"/>
              </a:rPr>
              <a:t> </a:t>
            </a:r>
            <a:r>
              <a:rPr sz="3000" dirty="0">
                <a:solidFill>
                  <a:srgbClr val="130F24"/>
                </a:solidFill>
                <a:latin typeface="Courier New"/>
                <a:cs typeface="Courier New"/>
              </a:rPr>
              <a:t>count:</a:t>
            </a:r>
            <a:r>
              <a:rPr sz="3000" spc="-15" dirty="0">
                <a:solidFill>
                  <a:srgbClr val="130F24"/>
                </a:solidFill>
                <a:latin typeface="Courier New"/>
                <a:cs typeface="Courier New"/>
              </a:rPr>
              <a:t> </a:t>
            </a:r>
            <a:r>
              <a:rPr sz="3000" dirty="0">
                <a:solidFill>
                  <a:srgbClr val="130F24"/>
                </a:solidFill>
                <a:latin typeface="Courier New"/>
                <a:cs typeface="Courier New"/>
              </a:rPr>
              <a:t>1</a:t>
            </a:r>
            <a:r>
              <a:rPr sz="3000" spc="-10" dirty="0">
                <a:solidFill>
                  <a:srgbClr val="130F24"/>
                </a:solidFill>
                <a:latin typeface="Courier New"/>
                <a:cs typeface="Courier New"/>
              </a:rPr>
              <a:t> </a:t>
            </a:r>
            <a:r>
              <a:rPr sz="3000" spc="-50" dirty="0">
                <a:solidFill>
                  <a:srgbClr val="130F24"/>
                </a:solidFill>
                <a:latin typeface="Courier New"/>
                <a:cs typeface="Courier New"/>
              </a:rPr>
              <a:t>}</a:t>
            </a:r>
            <a:endParaRPr sz="3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15" dirty="0"/>
              <a:t>Designing</a:t>
            </a:r>
            <a:r>
              <a:rPr spc="-305" dirty="0"/>
              <a:t> Components</a:t>
            </a:r>
            <a:r>
              <a:rPr spc="-315" dirty="0"/>
              <a:t> </a:t>
            </a:r>
            <a:r>
              <a:rPr spc="-235" dirty="0"/>
              <a:t>to</a:t>
            </a:r>
            <a:r>
              <a:rPr spc="-305" dirty="0"/>
              <a:t> </a:t>
            </a:r>
            <a:r>
              <a:rPr spc="-445" dirty="0"/>
              <a:t>Be</a:t>
            </a:r>
            <a:r>
              <a:rPr spc="-315" dirty="0"/>
              <a:t> </a:t>
            </a:r>
            <a:r>
              <a:rPr spc="-425" dirty="0"/>
              <a:t>Testable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7715248" y="3624944"/>
            <a:ext cx="4384675" cy="3821429"/>
            <a:chOff x="7715248" y="3624944"/>
            <a:chExt cx="4384675" cy="3821429"/>
          </a:xfrm>
        </p:grpSpPr>
        <p:sp>
          <p:nvSpPr>
            <p:cNvPr id="6" name="object 6"/>
            <p:cNvSpPr/>
            <p:nvPr/>
          </p:nvSpPr>
          <p:spPr>
            <a:xfrm>
              <a:off x="8278586" y="3624944"/>
              <a:ext cx="3821429" cy="3821429"/>
            </a:xfrm>
            <a:custGeom>
              <a:avLst/>
              <a:gdLst/>
              <a:ahLst/>
              <a:cxnLst/>
              <a:rect l="l" t="t" r="r" b="b"/>
              <a:pathLst>
                <a:path w="3821429" h="3821429">
                  <a:moveTo>
                    <a:pt x="3820885" y="0"/>
                  </a:moveTo>
                  <a:lnTo>
                    <a:pt x="0" y="0"/>
                  </a:lnTo>
                  <a:lnTo>
                    <a:pt x="0" y="3820885"/>
                  </a:lnTo>
                  <a:lnTo>
                    <a:pt x="3820885" y="3820885"/>
                  </a:lnTo>
                  <a:lnTo>
                    <a:pt x="3820885" y="0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72384" y="4567407"/>
              <a:ext cx="1833284" cy="1837985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7715248" y="3906611"/>
              <a:ext cx="563880" cy="3257550"/>
            </a:xfrm>
            <a:custGeom>
              <a:avLst/>
              <a:gdLst/>
              <a:ahLst/>
              <a:cxnLst/>
              <a:rect l="l" t="t" r="r" b="b"/>
              <a:pathLst>
                <a:path w="563879" h="3257550">
                  <a:moveTo>
                    <a:pt x="563336" y="0"/>
                  </a:moveTo>
                  <a:lnTo>
                    <a:pt x="0" y="0"/>
                  </a:lnTo>
                  <a:lnTo>
                    <a:pt x="0" y="3257550"/>
                  </a:lnTo>
                  <a:lnTo>
                    <a:pt x="563336" y="3257550"/>
                  </a:lnTo>
                  <a:lnTo>
                    <a:pt x="563336" y="0"/>
                  </a:lnTo>
                  <a:close/>
                </a:path>
              </a:pathLst>
            </a:custGeom>
            <a:solidFill>
              <a:srgbClr val="02E0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879442" y="4367276"/>
            <a:ext cx="23558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3000" spc="-195" dirty="0">
                <a:solidFill>
                  <a:srgbClr val="130F24"/>
                </a:solidFill>
                <a:latin typeface="Arial Black"/>
                <a:cs typeface="Arial Black"/>
              </a:rPr>
              <a:t>p </a:t>
            </a:r>
            <a:r>
              <a:rPr sz="3000" spc="-50" dirty="0">
                <a:solidFill>
                  <a:srgbClr val="130F24"/>
                </a:solidFill>
                <a:latin typeface="Arial Black"/>
                <a:cs typeface="Arial Black"/>
              </a:rPr>
              <a:t>r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79442" y="5281676"/>
            <a:ext cx="2292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3000" spc="-245" dirty="0">
                <a:solidFill>
                  <a:srgbClr val="130F24"/>
                </a:solidFill>
                <a:latin typeface="Arial Black"/>
                <a:cs typeface="Arial Black"/>
              </a:rPr>
              <a:t>o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9442" y="5738876"/>
            <a:ext cx="23558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3000" spc="-195" dirty="0">
                <a:solidFill>
                  <a:srgbClr val="130F24"/>
                </a:solidFill>
                <a:latin typeface="Arial Black"/>
                <a:cs typeface="Arial Black"/>
              </a:rPr>
              <a:t>p </a:t>
            </a:r>
            <a:r>
              <a:rPr sz="3000" spc="-440" dirty="0">
                <a:solidFill>
                  <a:srgbClr val="130F24"/>
                </a:solidFill>
                <a:latin typeface="Arial Black"/>
                <a:cs typeface="Arial Black"/>
              </a:rPr>
              <a:t>s</a:t>
            </a:r>
            <a:endParaRPr sz="3000">
              <a:latin typeface="Arial Black"/>
              <a:cs typeface="Arial Black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057775" y="4189891"/>
            <a:ext cx="9136380" cy="2595880"/>
            <a:chOff x="5057775" y="4189891"/>
            <a:chExt cx="9136380" cy="2595880"/>
          </a:xfrm>
        </p:grpSpPr>
        <p:sp>
          <p:nvSpPr>
            <p:cNvPr id="13" name="object 13"/>
            <p:cNvSpPr/>
            <p:nvPr/>
          </p:nvSpPr>
          <p:spPr>
            <a:xfrm>
              <a:off x="12099471" y="4923064"/>
              <a:ext cx="2094230" cy="1127125"/>
            </a:xfrm>
            <a:custGeom>
              <a:avLst/>
              <a:gdLst/>
              <a:ahLst/>
              <a:cxnLst/>
              <a:rect l="l" t="t" r="r" b="b"/>
              <a:pathLst>
                <a:path w="2094230" h="1127125">
                  <a:moveTo>
                    <a:pt x="1530803" y="0"/>
                  </a:moveTo>
                  <a:lnTo>
                    <a:pt x="1530803" y="281666"/>
                  </a:lnTo>
                  <a:lnTo>
                    <a:pt x="0" y="281666"/>
                  </a:lnTo>
                  <a:lnTo>
                    <a:pt x="0" y="845003"/>
                  </a:lnTo>
                  <a:lnTo>
                    <a:pt x="1530803" y="845003"/>
                  </a:lnTo>
                  <a:lnTo>
                    <a:pt x="1530803" y="1126671"/>
                  </a:lnTo>
                  <a:lnTo>
                    <a:pt x="2094137" y="563336"/>
                  </a:lnTo>
                  <a:lnTo>
                    <a:pt x="1530803" y="0"/>
                  </a:lnTo>
                  <a:close/>
                </a:path>
              </a:pathLst>
            </a:custGeom>
            <a:solidFill>
              <a:srgbClr val="02E0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057775" y="4189894"/>
              <a:ext cx="2657475" cy="2595880"/>
            </a:xfrm>
            <a:custGeom>
              <a:avLst/>
              <a:gdLst/>
              <a:ahLst/>
              <a:cxnLst/>
              <a:rect l="l" t="t" r="r" b="b"/>
              <a:pathLst>
                <a:path w="2657475" h="2595879">
                  <a:moveTo>
                    <a:pt x="2657462" y="2310536"/>
                  </a:moveTo>
                  <a:lnTo>
                    <a:pt x="190068" y="2310536"/>
                  </a:lnTo>
                  <a:lnTo>
                    <a:pt x="190068" y="2215502"/>
                  </a:lnTo>
                  <a:lnTo>
                    <a:pt x="0" y="2405583"/>
                  </a:lnTo>
                  <a:lnTo>
                    <a:pt x="190068" y="2595651"/>
                  </a:lnTo>
                  <a:lnTo>
                    <a:pt x="190068" y="2500617"/>
                  </a:lnTo>
                  <a:lnTo>
                    <a:pt x="2657462" y="2500617"/>
                  </a:lnTo>
                  <a:lnTo>
                    <a:pt x="2657462" y="2310536"/>
                  </a:lnTo>
                  <a:close/>
                </a:path>
                <a:path w="2657475" h="2595879">
                  <a:moveTo>
                    <a:pt x="2657462" y="190080"/>
                  </a:moveTo>
                  <a:lnTo>
                    <a:pt x="2467394" y="0"/>
                  </a:lnTo>
                  <a:lnTo>
                    <a:pt x="2467394" y="95034"/>
                  </a:lnTo>
                  <a:lnTo>
                    <a:pt x="0" y="95034"/>
                  </a:lnTo>
                  <a:lnTo>
                    <a:pt x="0" y="285115"/>
                  </a:lnTo>
                  <a:lnTo>
                    <a:pt x="2467394" y="285115"/>
                  </a:lnTo>
                  <a:lnTo>
                    <a:pt x="2467394" y="380149"/>
                  </a:lnTo>
                  <a:lnTo>
                    <a:pt x="2657462" y="190080"/>
                  </a:lnTo>
                  <a:close/>
                </a:path>
              </a:pathLst>
            </a:custGeom>
            <a:solidFill>
              <a:srgbClr val="FF167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9483611" y="6531356"/>
            <a:ext cx="14846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90" dirty="0">
                <a:solidFill>
                  <a:srgbClr val="FFFFFF"/>
                </a:solidFill>
                <a:latin typeface="Arial Black"/>
                <a:cs typeface="Arial Black"/>
              </a:rPr>
              <a:t>render()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4724659" y="5232908"/>
            <a:ext cx="9264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85" dirty="0">
                <a:solidFill>
                  <a:srgbClr val="130F24"/>
                </a:solidFill>
                <a:latin typeface="Arial Black"/>
                <a:cs typeface="Arial Black"/>
              </a:rPr>
              <a:t>DOM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4495716" y="5186028"/>
            <a:ext cx="1346835" cy="583565"/>
          </a:xfrm>
          <a:custGeom>
            <a:avLst/>
            <a:gdLst/>
            <a:ahLst/>
            <a:cxnLst/>
            <a:rect l="l" t="t" r="r" b="b"/>
            <a:pathLst>
              <a:path w="1346834" h="583564">
                <a:moveTo>
                  <a:pt x="0" y="97187"/>
                </a:moveTo>
                <a:lnTo>
                  <a:pt x="7637" y="59357"/>
                </a:lnTo>
                <a:lnTo>
                  <a:pt x="28465" y="28465"/>
                </a:lnTo>
                <a:lnTo>
                  <a:pt x="59357" y="7637"/>
                </a:lnTo>
                <a:lnTo>
                  <a:pt x="97187" y="0"/>
                </a:lnTo>
                <a:lnTo>
                  <a:pt x="1249604" y="0"/>
                </a:lnTo>
                <a:lnTo>
                  <a:pt x="1287433" y="7637"/>
                </a:lnTo>
                <a:lnTo>
                  <a:pt x="1318325" y="28465"/>
                </a:lnTo>
                <a:lnTo>
                  <a:pt x="1339153" y="59357"/>
                </a:lnTo>
                <a:lnTo>
                  <a:pt x="1346791" y="97187"/>
                </a:lnTo>
                <a:lnTo>
                  <a:pt x="1346791" y="485929"/>
                </a:lnTo>
                <a:lnTo>
                  <a:pt x="1339153" y="523759"/>
                </a:lnTo>
                <a:lnTo>
                  <a:pt x="1318325" y="554651"/>
                </a:lnTo>
                <a:lnTo>
                  <a:pt x="1287433" y="575479"/>
                </a:lnTo>
                <a:lnTo>
                  <a:pt x="1249604" y="583117"/>
                </a:lnTo>
                <a:lnTo>
                  <a:pt x="97187" y="583117"/>
                </a:lnTo>
                <a:lnTo>
                  <a:pt x="59357" y="575479"/>
                </a:lnTo>
                <a:lnTo>
                  <a:pt x="28465" y="554651"/>
                </a:lnTo>
                <a:lnTo>
                  <a:pt x="7637" y="523759"/>
                </a:lnTo>
                <a:lnTo>
                  <a:pt x="0" y="485929"/>
                </a:lnTo>
                <a:lnTo>
                  <a:pt x="0" y="97187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290239" y="6218921"/>
            <a:ext cx="2435225" cy="736600"/>
          </a:xfrm>
          <a:custGeom>
            <a:avLst/>
            <a:gdLst/>
            <a:ahLst/>
            <a:cxnLst/>
            <a:rect l="l" t="t" r="r" b="b"/>
            <a:pathLst>
              <a:path w="2435225" h="736600">
                <a:moveTo>
                  <a:pt x="0" y="122678"/>
                </a:moveTo>
                <a:lnTo>
                  <a:pt x="9640" y="74926"/>
                </a:lnTo>
                <a:lnTo>
                  <a:pt x="35931" y="35931"/>
                </a:lnTo>
                <a:lnTo>
                  <a:pt x="74926" y="9640"/>
                </a:lnTo>
                <a:lnTo>
                  <a:pt x="122678" y="0"/>
                </a:lnTo>
                <a:lnTo>
                  <a:pt x="2312362" y="0"/>
                </a:lnTo>
                <a:lnTo>
                  <a:pt x="2360114" y="9640"/>
                </a:lnTo>
                <a:lnTo>
                  <a:pt x="2399109" y="35931"/>
                </a:lnTo>
                <a:lnTo>
                  <a:pt x="2425400" y="74926"/>
                </a:lnTo>
                <a:lnTo>
                  <a:pt x="2435041" y="122678"/>
                </a:lnTo>
                <a:lnTo>
                  <a:pt x="2435041" y="613383"/>
                </a:lnTo>
                <a:lnTo>
                  <a:pt x="2425400" y="661135"/>
                </a:lnTo>
                <a:lnTo>
                  <a:pt x="2399109" y="700130"/>
                </a:lnTo>
                <a:lnTo>
                  <a:pt x="2360114" y="726421"/>
                </a:lnTo>
                <a:lnTo>
                  <a:pt x="2312362" y="736062"/>
                </a:lnTo>
                <a:lnTo>
                  <a:pt x="122678" y="736062"/>
                </a:lnTo>
                <a:lnTo>
                  <a:pt x="74926" y="726421"/>
                </a:lnTo>
                <a:lnTo>
                  <a:pt x="35931" y="700130"/>
                </a:lnTo>
                <a:lnTo>
                  <a:pt x="9640" y="661135"/>
                </a:lnTo>
                <a:lnTo>
                  <a:pt x="0" y="613383"/>
                </a:lnTo>
                <a:lnTo>
                  <a:pt x="0" y="122678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AE8FA2E-FA98-0D7D-5921-61D6BA0961A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3</a:t>
            </a:fld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75" dirty="0"/>
              <a:t>Barriers</a:t>
            </a:r>
            <a:r>
              <a:rPr spc="-320" dirty="0"/>
              <a:t> </a:t>
            </a:r>
            <a:r>
              <a:rPr spc="-235" dirty="0"/>
              <a:t>to</a:t>
            </a:r>
            <a:r>
              <a:rPr spc="-310" dirty="0"/>
              <a:t> </a:t>
            </a:r>
            <a:r>
              <a:rPr spc="-365" dirty="0"/>
              <a:t>Testability</a:t>
            </a:r>
          </a:p>
        </p:txBody>
      </p:sp>
      <p:sp>
        <p:nvSpPr>
          <p:cNvPr id="4" name="object 4"/>
          <p:cNvSpPr/>
          <p:nvPr/>
        </p:nvSpPr>
        <p:spPr>
          <a:xfrm>
            <a:off x="917189" y="3369276"/>
            <a:ext cx="7851775" cy="2468880"/>
          </a:xfrm>
          <a:custGeom>
            <a:avLst/>
            <a:gdLst/>
            <a:ahLst/>
            <a:cxnLst/>
            <a:rect l="l" t="t" r="r" b="b"/>
            <a:pathLst>
              <a:path w="7851775" h="2468879">
                <a:moveTo>
                  <a:pt x="7726820" y="0"/>
                </a:moveTo>
                <a:lnTo>
                  <a:pt x="124850" y="0"/>
                </a:lnTo>
                <a:lnTo>
                  <a:pt x="76253" y="9811"/>
                </a:lnTo>
                <a:lnTo>
                  <a:pt x="36567" y="36568"/>
                </a:lnTo>
                <a:lnTo>
                  <a:pt x="9811" y="76253"/>
                </a:lnTo>
                <a:lnTo>
                  <a:pt x="0" y="124851"/>
                </a:lnTo>
                <a:lnTo>
                  <a:pt x="0" y="2343964"/>
                </a:lnTo>
                <a:lnTo>
                  <a:pt x="9811" y="2392561"/>
                </a:lnTo>
                <a:lnTo>
                  <a:pt x="36567" y="2432247"/>
                </a:lnTo>
                <a:lnTo>
                  <a:pt x="76253" y="2459003"/>
                </a:lnTo>
                <a:lnTo>
                  <a:pt x="124850" y="2468815"/>
                </a:lnTo>
                <a:lnTo>
                  <a:pt x="7726820" y="2468815"/>
                </a:lnTo>
                <a:lnTo>
                  <a:pt x="7775418" y="2459003"/>
                </a:lnTo>
                <a:lnTo>
                  <a:pt x="7815103" y="2432247"/>
                </a:lnTo>
                <a:lnTo>
                  <a:pt x="7841860" y="2392561"/>
                </a:lnTo>
                <a:lnTo>
                  <a:pt x="7851672" y="2343964"/>
                </a:lnTo>
                <a:lnTo>
                  <a:pt x="7851672" y="124851"/>
                </a:lnTo>
                <a:lnTo>
                  <a:pt x="7841860" y="76253"/>
                </a:lnTo>
                <a:lnTo>
                  <a:pt x="7815103" y="36568"/>
                </a:lnTo>
                <a:lnTo>
                  <a:pt x="7775418" y="9811"/>
                </a:lnTo>
                <a:lnTo>
                  <a:pt x="7726820" y="0"/>
                </a:lnTo>
                <a:close/>
              </a:path>
            </a:pathLst>
          </a:custGeom>
          <a:solidFill>
            <a:srgbClr val="02E08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123031" y="4303267"/>
            <a:ext cx="35255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65" dirty="0">
                <a:solidFill>
                  <a:srgbClr val="130F24"/>
                </a:solidFill>
                <a:latin typeface="Arial Black"/>
                <a:cs typeface="Arial Black"/>
              </a:rPr>
              <a:t>Global </a:t>
            </a:r>
            <a:r>
              <a:rPr sz="3600" spc="-360" dirty="0">
                <a:solidFill>
                  <a:srgbClr val="130F24"/>
                </a:solidFill>
                <a:latin typeface="Arial Black"/>
                <a:cs typeface="Arial Black"/>
              </a:rPr>
              <a:t>Variables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519139" y="3369276"/>
            <a:ext cx="7851775" cy="2468880"/>
          </a:xfrm>
          <a:custGeom>
            <a:avLst/>
            <a:gdLst/>
            <a:ahLst/>
            <a:cxnLst/>
            <a:rect l="l" t="t" r="r" b="b"/>
            <a:pathLst>
              <a:path w="7851775" h="2468879">
                <a:moveTo>
                  <a:pt x="7726826" y="0"/>
                </a:moveTo>
                <a:lnTo>
                  <a:pt x="124849" y="0"/>
                </a:lnTo>
                <a:lnTo>
                  <a:pt x="76252" y="9811"/>
                </a:lnTo>
                <a:lnTo>
                  <a:pt x="36567" y="36568"/>
                </a:lnTo>
                <a:lnTo>
                  <a:pt x="9811" y="76253"/>
                </a:lnTo>
                <a:lnTo>
                  <a:pt x="0" y="124851"/>
                </a:lnTo>
                <a:lnTo>
                  <a:pt x="0" y="2343964"/>
                </a:lnTo>
                <a:lnTo>
                  <a:pt x="9811" y="2392561"/>
                </a:lnTo>
                <a:lnTo>
                  <a:pt x="36567" y="2432247"/>
                </a:lnTo>
                <a:lnTo>
                  <a:pt x="76252" y="2459003"/>
                </a:lnTo>
                <a:lnTo>
                  <a:pt x="124849" y="2468815"/>
                </a:lnTo>
                <a:lnTo>
                  <a:pt x="7726826" y="2468815"/>
                </a:lnTo>
                <a:lnTo>
                  <a:pt x="7775420" y="2459003"/>
                </a:lnTo>
                <a:lnTo>
                  <a:pt x="7815102" y="2432247"/>
                </a:lnTo>
                <a:lnTo>
                  <a:pt x="7841856" y="2392561"/>
                </a:lnTo>
                <a:lnTo>
                  <a:pt x="7851667" y="2343964"/>
                </a:lnTo>
                <a:lnTo>
                  <a:pt x="7851667" y="124851"/>
                </a:lnTo>
                <a:lnTo>
                  <a:pt x="7841856" y="76253"/>
                </a:lnTo>
                <a:lnTo>
                  <a:pt x="7815102" y="36568"/>
                </a:lnTo>
                <a:lnTo>
                  <a:pt x="7775420" y="9811"/>
                </a:lnTo>
                <a:lnTo>
                  <a:pt x="7726826" y="0"/>
                </a:lnTo>
                <a:close/>
              </a:path>
            </a:pathLst>
          </a:custGeom>
          <a:solidFill>
            <a:srgbClr val="02E08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594423" y="4303267"/>
            <a:ext cx="17862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70" dirty="0">
                <a:solidFill>
                  <a:srgbClr val="130F24"/>
                </a:solidFill>
                <a:latin typeface="Arial Black"/>
                <a:cs typeface="Arial Black"/>
              </a:rPr>
              <a:t>Context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917189" y="6507609"/>
            <a:ext cx="7851775" cy="2468880"/>
          </a:xfrm>
          <a:custGeom>
            <a:avLst/>
            <a:gdLst/>
            <a:ahLst/>
            <a:cxnLst/>
            <a:rect l="l" t="t" r="r" b="b"/>
            <a:pathLst>
              <a:path w="7851775" h="2468879">
                <a:moveTo>
                  <a:pt x="7726820" y="0"/>
                </a:moveTo>
                <a:lnTo>
                  <a:pt x="124850" y="0"/>
                </a:lnTo>
                <a:lnTo>
                  <a:pt x="76253" y="9811"/>
                </a:lnTo>
                <a:lnTo>
                  <a:pt x="36567" y="36568"/>
                </a:lnTo>
                <a:lnTo>
                  <a:pt x="9811" y="76253"/>
                </a:lnTo>
                <a:lnTo>
                  <a:pt x="0" y="124851"/>
                </a:lnTo>
                <a:lnTo>
                  <a:pt x="0" y="2343965"/>
                </a:lnTo>
                <a:lnTo>
                  <a:pt x="9811" y="2392562"/>
                </a:lnTo>
                <a:lnTo>
                  <a:pt x="36567" y="2432247"/>
                </a:lnTo>
                <a:lnTo>
                  <a:pt x="76253" y="2459003"/>
                </a:lnTo>
                <a:lnTo>
                  <a:pt x="124850" y="2468815"/>
                </a:lnTo>
                <a:lnTo>
                  <a:pt x="7726820" y="2468815"/>
                </a:lnTo>
                <a:lnTo>
                  <a:pt x="7775418" y="2459003"/>
                </a:lnTo>
                <a:lnTo>
                  <a:pt x="7815103" y="2432247"/>
                </a:lnTo>
                <a:lnTo>
                  <a:pt x="7841860" y="2392562"/>
                </a:lnTo>
                <a:lnTo>
                  <a:pt x="7851672" y="2343965"/>
                </a:lnTo>
                <a:lnTo>
                  <a:pt x="7851672" y="124851"/>
                </a:lnTo>
                <a:lnTo>
                  <a:pt x="7841860" y="76253"/>
                </a:lnTo>
                <a:lnTo>
                  <a:pt x="7815103" y="36568"/>
                </a:lnTo>
                <a:lnTo>
                  <a:pt x="7775418" y="9811"/>
                </a:lnTo>
                <a:lnTo>
                  <a:pt x="7726820" y="0"/>
                </a:lnTo>
                <a:close/>
              </a:path>
            </a:pathLst>
          </a:custGeom>
          <a:solidFill>
            <a:srgbClr val="02E08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204724" y="7442707"/>
            <a:ext cx="33616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75" dirty="0">
                <a:solidFill>
                  <a:srgbClr val="130F24"/>
                </a:solidFill>
                <a:latin typeface="Arial Black"/>
                <a:cs typeface="Arial Black"/>
              </a:rPr>
              <a:t>useEffect</a:t>
            </a:r>
            <a:r>
              <a:rPr sz="3600" spc="-245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600" spc="-385" dirty="0">
                <a:solidFill>
                  <a:srgbClr val="130F24"/>
                </a:solidFill>
                <a:latin typeface="Arial Black"/>
                <a:cs typeface="Arial Black"/>
              </a:rPr>
              <a:t>Hook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9519139" y="6507609"/>
            <a:ext cx="7851775" cy="2468880"/>
          </a:xfrm>
          <a:custGeom>
            <a:avLst/>
            <a:gdLst/>
            <a:ahLst/>
            <a:cxnLst/>
            <a:rect l="l" t="t" r="r" b="b"/>
            <a:pathLst>
              <a:path w="7851775" h="2468879">
                <a:moveTo>
                  <a:pt x="7726826" y="0"/>
                </a:moveTo>
                <a:lnTo>
                  <a:pt x="124849" y="0"/>
                </a:lnTo>
                <a:lnTo>
                  <a:pt x="76252" y="9811"/>
                </a:lnTo>
                <a:lnTo>
                  <a:pt x="36567" y="36568"/>
                </a:lnTo>
                <a:lnTo>
                  <a:pt x="9811" y="76253"/>
                </a:lnTo>
                <a:lnTo>
                  <a:pt x="0" y="124851"/>
                </a:lnTo>
                <a:lnTo>
                  <a:pt x="0" y="2343965"/>
                </a:lnTo>
                <a:lnTo>
                  <a:pt x="9811" y="2392562"/>
                </a:lnTo>
                <a:lnTo>
                  <a:pt x="36567" y="2432247"/>
                </a:lnTo>
                <a:lnTo>
                  <a:pt x="76252" y="2459003"/>
                </a:lnTo>
                <a:lnTo>
                  <a:pt x="124849" y="2468815"/>
                </a:lnTo>
                <a:lnTo>
                  <a:pt x="7726826" y="2468815"/>
                </a:lnTo>
                <a:lnTo>
                  <a:pt x="7775420" y="2459003"/>
                </a:lnTo>
                <a:lnTo>
                  <a:pt x="7815102" y="2432247"/>
                </a:lnTo>
                <a:lnTo>
                  <a:pt x="7841856" y="2392562"/>
                </a:lnTo>
                <a:lnTo>
                  <a:pt x="7851667" y="2343965"/>
                </a:lnTo>
                <a:lnTo>
                  <a:pt x="7851667" y="124851"/>
                </a:lnTo>
                <a:lnTo>
                  <a:pt x="7841856" y="76253"/>
                </a:lnTo>
                <a:lnTo>
                  <a:pt x="7815102" y="36568"/>
                </a:lnTo>
                <a:lnTo>
                  <a:pt x="7775420" y="9811"/>
                </a:lnTo>
                <a:lnTo>
                  <a:pt x="7726826" y="0"/>
                </a:lnTo>
                <a:close/>
              </a:path>
            </a:pathLst>
          </a:custGeom>
          <a:solidFill>
            <a:srgbClr val="02E08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1896621" y="7442707"/>
            <a:ext cx="31819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330" dirty="0">
                <a:solidFill>
                  <a:srgbClr val="130F24"/>
                </a:solidFill>
                <a:latin typeface="Arial Black"/>
                <a:cs typeface="Arial Black"/>
              </a:rPr>
              <a:t>useState</a:t>
            </a:r>
            <a:r>
              <a:rPr sz="3600" spc="-245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600" spc="-385" dirty="0">
                <a:solidFill>
                  <a:srgbClr val="130F24"/>
                </a:solidFill>
                <a:latin typeface="Arial Black"/>
                <a:cs typeface="Arial Black"/>
              </a:rPr>
              <a:t>Hook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1DE1641-00D4-BF31-0C40-9D1126E649E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4</a:t>
            </a:fld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464066" y="4868164"/>
            <a:ext cx="356933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409" dirty="0">
                <a:solidFill>
                  <a:srgbClr val="130F24"/>
                </a:solidFill>
                <a:latin typeface="Arial Black"/>
                <a:cs typeface="Arial Black"/>
              </a:rPr>
              <a:t>Tests</a:t>
            </a:r>
            <a:r>
              <a:rPr sz="3400" spc="-229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210" dirty="0">
                <a:solidFill>
                  <a:srgbClr val="130F24"/>
                </a:solidFill>
                <a:latin typeface="Arial Black"/>
                <a:cs typeface="Arial Black"/>
              </a:rPr>
              <a:t>not</a:t>
            </a:r>
            <a:r>
              <a:rPr sz="3400" spc="-235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200" dirty="0">
                <a:solidFill>
                  <a:srgbClr val="130F24"/>
                </a:solidFill>
                <a:latin typeface="Arial Black"/>
                <a:cs typeface="Arial Black"/>
              </a:rPr>
              <a:t>needed</a:t>
            </a:r>
            <a:endParaRPr sz="3400">
              <a:latin typeface="Arial Black"/>
              <a:cs typeface="Arial Black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93912" y="2419350"/>
            <a:ext cx="14097000" cy="5815330"/>
            <a:chOff x="2093912" y="2419350"/>
            <a:chExt cx="14097000" cy="581533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093912" y="5930900"/>
              <a:ext cx="2303462" cy="23034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884275" y="2419350"/>
              <a:ext cx="2306637" cy="230663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84275" y="5930900"/>
              <a:ext cx="2303462" cy="23034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991475" y="2419350"/>
              <a:ext cx="2306637" cy="230663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992268" y="5930900"/>
              <a:ext cx="2303462" cy="230346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093912" y="2419350"/>
              <a:ext cx="2306637" cy="2306637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234768" y="8379459"/>
            <a:ext cx="4021454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370" dirty="0">
                <a:solidFill>
                  <a:srgbClr val="130F24"/>
                </a:solidFill>
                <a:latin typeface="Arial Black"/>
                <a:cs typeface="Arial Black"/>
              </a:rPr>
              <a:t>Slow</a:t>
            </a:r>
            <a:r>
              <a:rPr sz="3400" spc="-220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290" dirty="0">
                <a:solidFill>
                  <a:srgbClr val="130F24"/>
                </a:solidFill>
                <a:latin typeface="Arial Black"/>
                <a:cs typeface="Arial Black"/>
              </a:rPr>
              <a:t>feedback</a:t>
            </a:r>
            <a:r>
              <a:rPr sz="3400" spc="-229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175" dirty="0">
                <a:solidFill>
                  <a:srgbClr val="130F24"/>
                </a:solidFill>
                <a:latin typeface="Arial Black"/>
                <a:cs typeface="Arial Black"/>
              </a:rPr>
              <a:t>loop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80" dirty="0"/>
              <a:t>Testing</a:t>
            </a:r>
            <a:r>
              <a:rPr spc="-320" dirty="0"/>
              <a:t> </a:t>
            </a:r>
            <a:r>
              <a:rPr spc="-490" dirty="0"/>
              <a:t>Too</a:t>
            </a:r>
            <a:r>
              <a:rPr spc="-325" dirty="0"/>
              <a:t> </a:t>
            </a:r>
            <a:r>
              <a:rPr spc="-295" dirty="0"/>
              <a:t>Much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13432270" y="4868164"/>
            <a:ext cx="321373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260" dirty="0">
                <a:solidFill>
                  <a:srgbClr val="130F24"/>
                </a:solidFill>
                <a:latin typeface="Arial Black"/>
                <a:cs typeface="Arial Black"/>
              </a:rPr>
              <a:t>Add</a:t>
            </a:r>
            <a:r>
              <a:rPr sz="3400" spc="-250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305" dirty="0">
                <a:solidFill>
                  <a:srgbClr val="130F24"/>
                </a:solidFill>
                <a:latin typeface="Arial Black"/>
                <a:cs typeface="Arial Black"/>
              </a:rPr>
              <a:t>complexity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028600" y="8379459"/>
            <a:ext cx="401574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270" dirty="0">
                <a:solidFill>
                  <a:srgbClr val="130F24"/>
                </a:solidFill>
                <a:latin typeface="Arial Black"/>
                <a:cs typeface="Arial Black"/>
              </a:rPr>
              <a:t>Refactoring</a:t>
            </a:r>
            <a:r>
              <a:rPr sz="3400" spc="-235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204" dirty="0">
                <a:solidFill>
                  <a:srgbClr val="130F24"/>
                </a:solidFill>
                <a:latin typeface="Arial Black"/>
                <a:cs typeface="Arial Black"/>
              </a:rPr>
              <a:t>friction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152508" y="4868164"/>
            <a:ext cx="1990089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480" dirty="0">
                <a:solidFill>
                  <a:srgbClr val="130F24"/>
                </a:solidFill>
                <a:latin typeface="Arial Black"/>
                <a:cs typeface="Arial Black"/>
              </a:rPr>
              <a:t>Take</a:t>
            </a:r>
            <a:r>
              <a:rPr sz="3400" spc="-250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320" dirty="0">
                <a:solidFill>
                  <a:srgbClr val="130F24"/>
                </a:solidFill>
                <a:latin typeface="Arial Black"/>
                <a:cs typeface="Arial Black"/>
              </a:rPr>
              <a:t>time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552371" y="8379459"/>
            <a:ext cx="318325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360" dirty="0">
                <a:solidFill>
                  <a:srgbClr val="130F24"/>
                </a:solidFill>
                <a:latin typeface="Arial Black"/>
                <a:cs typeface="Arial Black"/>
              </a:rPr>
              <a:t>False</a:t>
            </a:r>
            <a:r>
              <a:rPr sz="3400" spc="-229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3400" spc="-295" dirty="0">
                <a:solidFill>
                  <a:srgbClr val="130F24"/>
                </a:solidFill>
                <a:latin typeface="Arial Black"/>
                <a:cs typeface="Arial Black"/>
              </a:rPr>
              <a:t>negatives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C0EB2DA-7431-0A27-EA26-977971B272C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5</a:t>
            </a:fld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1525" y="4592828"/>
            <a:ext cx="781050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385" dirty="0"/>
              <a:t>Improving </a:t>
            </a:r>
            <a:r>
              <a:rPr sz="6000" spc="-900" dirty="0"/>
              <a:t>T</a:t>
            </a:r>
            <a:r>
              <a:rPr sz="6000" spc="-395" dirty="0"/>
              <a:t>e</a:t>
            </a:r>
            <a:r>
              <a:rPr sz="6000" spc="-400" dirty="0"/>
              <a:t>s</a:t>
            </a:r>
            <a:r>
              <a:rPr sz="6000" spc="-475" dirty="0"/>
              <a:t>t</a:t>
            </a:r>
            <a:r>
              <a:rPr sz="6000" spc="-400" dirty="0"/>
              <a:t>ab</a:t>
            </a:r>
            <a:r>
              <a:rPr sz="6000" spc="-409" dirty="0"/>
              <a:t>ili</a:t>
            </a:r>
            <a:r>
              <a:rPr sz="6000" spc="-395" dirty="0"/>
              <a:t>t</a:t>
            </a:r>
            <a:r>
              <a:rPr sz="6000" spc="-400" dirty="0"/>
              <a:t>y</a:t>
            </a:r>
            <a:endParaRPr sz="6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EBA493-3EE1-8D93-1743-3A3111D45A6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6</a:t>
            </a:fld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0" dirty="0"/>
              <a:t>Extract</a:t>
            </a:r>
            <a:r>
              <a:rPr spc="-330" dirty="0"/>
              <a:t> </a:t>
            </a:r>
            <a:r>
              <a:rPr spc="-315" dirty="0"/>
              <a:t>Pure</a:t>
            </a:r>
            <a:r>
              <a:rPr spc="-330" dirty="0"/>
              <a:t> </a:t>
            </a:r>
            <a:r>
              <a:rPr spc="-285" dirty="0"/>
              <a:t>Component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688" y="4961635"/>
            <a:ext cx="8103234" cy="4457700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const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ParagraphCounter</a:t>
            </a:r>
            <a:r>
              <a:rPr sz="2400" spc="-4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()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3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  <a:spcBef>
                <a:spcPts val="315"/>
              </a:spcBef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let</a:t>
            </a:r>
            <a:r>
              <a:rPr sz="2400" spc="-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[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latin typeface="Consolas"/>
                <a:cs typeface="Consolas"/>
              </a:rPr>
              <a:t>,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dirty="0">
                <a:latin typeface="Consolas"/>
                <a:cs typeface="Consolas"/>
              </a:rPr>
              <a:t>]</a:t>
            </a:r>
            <a:r>
              <a:rPr sz="2400" spc="-2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useState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98658"/>
                </a:solidFill>
                <a:latin typeface="Consolas"/>
                <a:cs typeface="Consolas"/>
              </a:rPr>
              <a:t>0</a:t>
            </a:r>
            <a:r>
              <a:rPr sz="2400" spc="-10" dirty="0">
                <a:latin typeface="Consolas"/>
                <a:cs typeface="Consolas"/>
              </a:rPr>
              <a:t>);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05"/>
              </a:spcBef>
            </a:pPr>
            <a:endParaRPr sz="2400">
              <a:latin typeface="Consolas"/>
              <a:cs typeface="Consolas"/>
            </a:endParaRPr>
          </a:p>
          <a:p>
            <a:pPr marL="685800" marR="5080" indent="-336550">
              <a:lnSpc>
                <a:spcPct val="110800"/>
              </a:lnSpc>
              <a:spcBef>
                <a:spcPts val="5"/>
              </a:spcBef>
            </a:pP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useEffect</a:t>
            </a:r>
            <a:r>
              <a:rPr sz="2400" spc="-10" dirty="0">
                <a:latin typeface="Consolas"/>
                <a:cs typeface="Consolas"/>
              </a:rPr>
              <a:t>(()</a:t>
            </a:r>
            <a:r>
              <a:rPr sz="2400" spc="-1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10" dirty="0">
                <a:latin typeface="Consolas"/>
                <a:cs typeface="Consolas"/>
              </a:rPr>
              <a:t>{ 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01080"/>
                </a:solidFill>
                <a:latin typeface="Consolas"/>
                <a:cs typeface="Consolas"/>
              </a:rPr>
              <a:t>document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querySelectorAll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A31515"/>
                </a:solidFill>
                <a:latin typeface="Consolas"/>
                <a:cs typeface="Consolas"/>
              </a:rPr>
              <a:t>'p'</a:t>
            </a:r>
            <a:r>
              <a:rPr sz="2400" spc="-10" dirty="0">
                <a:latin typeface="Consolas"/>
                <a:cs typeface="Consolas"/>
              </a:rPr>
              <a:t>).</a:t>
            </a:r>
            <a:r>
              <a:rPr sz="2400" spc="-10" dirty="0">
                <a:solidFill>
                  <a:srgbClr val="0070C1"/>
                </a:solidFill>
                <a:latin typeface="Consolas"/>
                <a:cs typeface="Consolas"/>
              </a:rPr>
              <a:t>length</a:t>
            </a:r>
            <a:r>
              <a:rPr sz="2400" spc="-10" dirty="0">
                <a:latin typeface="Consolas"/>
                <a:cs typeface="Consolas"/>
              </a:rPr>
              <a:t>);</a:t>
            </a: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  <a:spcBef>
                <a:spcPts val="310"/>
              </a:spcBef>
            </a:pPr>
            <a:r>
              <a:rPr sz="2400" spc="-25" dirty="0">
                <a:latin typeface="Consolas"/>
                <a:cs typeface="Consolas"/>
              </a:rPr>
              <a:t>});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620"/>
              </a:spcBef>
            </a:pP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</a:pP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4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&lt;div&gt;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ct val="100000"/>
              </a:lnSpc>
              <a:spcBef>
                <a:spcPts val="315"/>
              </a:spcBef>
            </a:pPr>
            <a:r>
              <a:rPr sz="2400" dirty="0">
                <a:latin typeface="Consolas"/>
                <a:cs typeface="Consolas"/>
              </a:rPr>
              <a:t>This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page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contains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latin typeface="Consolas"/>
                <a:cs typeface="Consolas"/>
              </a:rPr>
              <a:t>paragraphs.</a:t>
            </a: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  <a:spcBef>
                <a:spcPts val="335"/>
              </a:spcBef>
            </a:pP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&lt;/div&gt;</a:t>
            </a:r>
            <a:r>
              <a:rPr sz="2400" spc="-1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2400" spc="-25" dirty="0">
                <a:latin typeface="Consolas"/>
                <a:cs typeface="Consolas"/>
              </a:rPr>
              <a:t>};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63635" y="3234435"/>
            <a:ext cx="149860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25" dirty="0">
                <a:solidFill>
                  <a:srgbClr val="130F24"/>
                </a:solidFill>
                <a:latin typeface="Arial Black"/>
                <a:cs typeface="Arial Black"/>
              </a:rPr>
              <a:t>Before.js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00142" y="3234435"/>
            <a:ext cx="11950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70" dirty="0">
                <a:solidFill>
                  <a:srgbClr val="130F24"/>
                </a:solidFill>
                <a:latin typeface="Arial Black"/>
                <a:cs typeface="Arial Black"/>
              </a:rPr>
              <a:t>After.js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90573" y="5805932"/>
            <a:ext cx="3625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>
                <a:latin typeface="Consolas"/>
                <a:cs typeface="Consolas"/>
              </a:rPr>
              <a:t>};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690573" y="4178300"/>
            <a:ext cx="8439785" cy="5243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9250" marR="2193290" indent="-336550">
              <a:lnSpc>
                <a:spcPct val="107500"/>
              </a:lnSpc>
              <a:spcBef>
                <a:spcPts val="100"/>
              </a:spcBef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const</a:t>
            </a:r>
            <a:r>
              <a:rPr sz="2400" spc="-5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ParagraphCount</a:t>
            </a:r>
            <a:r>
              <a:rPr sz="2400" spc="-45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({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count</a:t>
            </a:r>
            <a:r>
              <a:rPr sz="2400" dirty="0">
                <a:latin typeface="Consolas"/>
                <a:cs typeface="Consolas"/>
              </a:rPr>
              <a:t>})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5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 </a:t>
            </a: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4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&lt;div&gt;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ct val="100000"/>
              </a:lnSpc>
              <a:spcBef>
                <a:spcPts val="310"/>
              </a:spcBef>
            </a:pPr>
            <a:r>
              <a:rPr sz="2400" dirty="0">
                <a:latin typeface="Consolas"/>
                <a:cs typeface="Consolas"/>
              </a:rPr>
              <a:t>This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page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contains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count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latin typeface="Consolas"/>
                <a:cs typeface="Consolas"/>
              </a:rPr>
              <a:t>paragraphs.</a:t>
            </a: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  <a:spcBef>
                <a:spcPts val="335"/>
              </a:spcBef>
            </a:pP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&lt;/div&gt;</a:t>
            </a:r>
            <a:r>
              <a:rPr sz="2400" spc="-1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980"/>
              </a:spcBef>
            </a:pP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const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ParagraphCounter</a:t>
            </a:r>
            <a:r>
              <a:rPr sz="2400" spc="-4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()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3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 marR="1687830" indent="-336550">
              <a:lnSpc>
                <a:spcPct val="107500"/>
              </a:lnSpc>
              <a:spcBef>
                <a:spcPts val="120"/>
              </a:spcBef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let</a:t>
            </a:r>
            <a:r>
              <a:rPr sz="2400" spc="-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[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latin typeface="Consolas"/>
                <a:cs typeface="Consolas"/>
              </a:rPr>
              <a:t>,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dirty="0">
                <a:latin typeface="Consolas"/>
                <a:cs typeface="Consolas"/>
              </a:rPr>
              <a:t>]</a:t>
            </a:r>
            <a:r>
              <a:rPr sz="2400" spc="-2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useState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98658"/>
                </a:solidFill>
                <a:latin typeface="Consolas"/>
                <a:cs typeface="Consolas"/>
              </a:rPr>
              <a:t>0</a:t>
            </a:r>
            <a:r>
              <a:rPr sz="2400" spc="-10" dirty="0">
                <a:latin typeface="Consolas"/>
                <a:cs typeface="Consolas"/>
              </a:rPr>
              <a:t>); </a:t>
            </a: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useEffect</a:t>
            </a:r>
            <a:r>
              <a:rPr sz="2400" spc="-10" dirty="0">
                <a:latin typeface="Consolas"/>
                <a:cs typeface="Consolas"/>
              </a:rPr>
              <a:t>(()</a:t>
            </a:r>
            <a:r>
              <a:rPr sz="2400" spc="-1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1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1022350">
              <a:lnSpc>
                <a:spcPct val="100000"/>
              </a:lnSpc>
              <a:spcBef>
                <a:spcPts val="315"/>
              </a:spcBef>
            </a:pP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01080"/>
                </a:solidFill>
                <a:latin typeface="Consolas"/>
                <a:cs typeface="Consolas"/>
              </a:rPr>
              <a:t>document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querySelectorAll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A31515"/>
                </a:solidFill>
                <a:latin typeface="Consolas"/>
                <a:cs typeface="Consolas"/>
              </a:rPr>
              <a:t>'p'</a:t>
            </a:r>
            <a:r>
              <a:rPr sz="2400" spc="-10" dirty="0">
                <a:latin typeface="Consolas"/>
                <a:cs typeface="Consolas"/>
              </a:rPr>
              <a:t>).</a:t>
            </a:r>
            <a:r>
              <a:rPr sz="2400" spc="-10" dirty="0">
                <a:solidFill>
                  <a:srgbClr val="0070C1"/>
                </a:solidFill>
                <a:latin typeface="Consolas"/>
                <a:cs typeface="Consolas"/>
              </a:rPr>
              <a:t>length</a:t>
            </a:r>
            <a:r>
              <a:rPr sz="2400" spc="-10" dirty="0">
                <a:latin typeface="Consolas"/>
                <a:cs typeface="Consolas"/>
              </a:rPr>
              <a:t>);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ct val="100000"/>
              </a:lnSpc>
              <a:spcBef>
                <a:spcPts val="335"/>
              </a:spcBef>
            </a:pPr>
            <a:r>
              <a:rPr sz="2400" spc="-25" dirty="0">
                <a:latin typeface="Consolas"/>
                <a:cs typeface="Consolas"/>
              </a:rPr>
              <a:t>});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95"/>
              </a:spcBef>
            </a:pP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</a:pP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90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800000"/>
                </a:solidFill>
                <a:latin typeface="Consolas"/>
                <a:cs typeface="Consolas"/>
              </a:rPr>
              <a:t>&lt;</a:t>
            </a:r>
            <a:r>
              <a:rPr sz="2400" dirty="0">
                <a:solidFill>
                  <a:srgbClr val="267F99"/>
                </a:solidFill>
                <a:latin typeface="Consolas"/>
                <a:cs typeface="Consolas"/>
              </a:rPr>
              <a:t>ParagraphCount</a:t>
            </a:r>
            <a:r>
              <a:rPr sz="2400" spc="-90" dirty="0">
                <a:solidFill>
                  <a:srgbClr val="267F99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352B6F"/>
                </a:solidFill>
                <a:latin typeface="Consolas"/>
                <a:cs typeface="Consolas"/>
              </a:rPr>
              <a:t>count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sz="2400" spc="-9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rgbClr val="800000"/>
                </a:solidFill>
                <a:latin typeface="Consolas"/>
                <a:cs typeface="Consolas"/>
              </a:rPr>
              <a:t>/&gt;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690573" y="9436100"/>
            <a:ext cx="3625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25" dirty="0">
                <a:latin typeface="Consolas"/>
                <a:cs typeface="Consolas"/>
              </a:rPr>
              <a:t>};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75673" y="6210820"/>
            <a:ext cx="8001000" cy="1300480"/>
          </a:xfrm>
          <a:custGeom>
            <a:avLst/>
            <a:gdLst/>
            <a:ahLst/>
            <a:cxnLst/>
            <a:rect l="l" t="t" r="r" b="b"/>
            <a:pathLst>
              <a:path w="8001000" h="1300479">
                <a:moveTo>
                  <a:pt x="0" y="135074"/>
                </a:moveTo>
                <a:lnTo>
                  <a:pt x="6886" y="92380"/>
                </a:lnTo>
                <a:lnTo>
                  <a:pt x="26061" y="55301"/>
                </a:lnTo>
                <a:lnTo>
                  <a:pt x="55301" y="26061"/>
                </a:lnTo>
                <a:lnTo>
                  <a:pt x="92380" y="6886"/>
                </a:lnTo>
                <a:lnTo>
                  <a:pt x="135074" y="0"/>
                </a:lnTo>
                <a:lnTo>
                  <a:pt x="7865420" y="0"/>
                </a:lnTo>
                <a:lnTo>
                  <a:pt x="7908114" y="6886"/>
                </a:lnTo>
                <a:lnTo>
                  <a:pt x="7945193" y="26061"/>
                </a:lnTo>
                <a:lnTo>
                  <a:pt x="7974432" y="55301"/>
                </a:lnTo>
                <a:lnTo>
                  <a:pt x="7993608" y="92380"/>
                </a:lnTo>
                <a:lnTo>
                  <a:pt x="8000494" y="135074"/>
                </a:lnTo>
                <a:lnTo>
                  <a:pt x="8000494" y="1165247"/>
                </a:lnTo>
                <a:lnTo>
                  <a:pt x="7993608" y="1207941"/>
                </a:lnTo>
                <a:lnTo>
                  <a:pt x="7974432" y="1245020"/>
                </a:lnTo>
                <a:lnTo>
                  <a:pt x="7945193" y="1274260"/>
                </a:lnTo>
                <a:lnTo>
                  <a:pt x="7908114" y="1293435"/>
                </a:lnTo>
                <a:lnTo>
                  <a:pt x="7865420" y="1300322"/>
                </a:lnTo>
                <a:lnTo>
                  <a:pt x="135074" y="1300322"/>
                </a:lnTo>
                <a:lnTo>
                  <a:pt x="92380" y="1293435"/>
                </a:lnTo>
                <a:lnTo>
                  <a:pt x="55301" y="1274260"/>
                </a:lnTo>
                <a:lnTo>
                  <a:pt x="26061" y="1245020"/>
                </a:lnTo>
                <a:lnTo>
                  <a:pt x="6886" y="1207941"/>
                </a:lnTo>
                <a:lnTo>
                  <a:pt x="0" y="1165247"/>
                </a:lnTo>
                <a:lnTo>
                  <a:pt x="0" y="135074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E2946E-7EE1-89FA-505B-1434B744D7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0" dirty="0"/>
              <a:t>Extract</a:t>
            </a:r>
            <a:r>
              <a:rPr spc="-325" dirty="0"/>
              <a:t> </a:t>
            </a:r>
            <a:r>
              <a:rPr spc="-300" dirty="0"/>
              <a:t>Functionality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688" y="3234435"/>
            <a:ext cx="8439785" cy="6593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0405">
              <a:lnSpc>
                <a:spcPct val="100000"/>
              </a:lnSpc>
              <a:spcBef>
                <a:spcPts val="100"/>
              </a:spcBef>
            </a:pPr>
            <a:r>
              <a:rPr sz="2800" spc="-170" dirty="0">
                <a:solidFill>
                  <a:srgbClr val="130F24"/>
                </a:solidFill>
                <a:latin typeface="Arial Black"/>
                <a:cs typeface="Arial Black"/>
              </a:rPr>
              <a:t>ParagraphCount.js</a:t>
            </a:r>
            <a:endParaRPr sz="2800">
              <a:latin typeface="Arial Black"/>
              <a:cs typeface="Arial Black"/>
            </a:endParaRPr>
          </a:p>
          <a:p>
            <a:pPr>
              <a:lnSpc>
                <a:spcPct val="100000"/>
              </a:lnSpc>
              <a:spcBef>
                <a:spcPts val="120"/>
              </a:spcBef>
            </a:pPr>
            <a:endParaRPr sz="2800">
              <a:latin typeface="Arial Black"/>
              <a:cs typeface="Arial Black"/>
            </a:endParaRPr>
          </a:p>
          <a:p>
            <a:pPr marL="349250" marR="2193290" indent="-336550">
              <a:lnSpc>
                <a:spcPct val="107500"/>
              </a:lnSpc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const</a:t>
            </a:r>
            <a:r>
              <a:rPr sz="2400" spc="-5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ParagraphCount</a:t>
            </a:r>
            <a:r>
              <a:rPr sz="2400" spc="-45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({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count</a:t>
            </a:r>
            <a:r>
              <a:rPr sz="2400" dirty="0">
                <a:latin typeface="Consolas"/>
                <a:cs typeface="Consolas"/>
              </a:rPr>
              <a:t>})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5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 </a:t>
            </a: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4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&lt;div&gt;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ct val="100000"/>
              </a:lnSpc>
              <a:spcBef>
                <a:spcPts val="315"/>
              </a:spcBef>
            </a:pPr>
            <a:r>
              <a:rPr sz="2400" dirty="0">
                <a:latin typeface="Consolas"/>
                <a:cs typeface="Consolas"/>
              </a:rPr>
              <a:t>This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page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contains</a:t>
            </a:r>
            <a:r>
              <a:rPr sz="2400" spc="-45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count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latin typeface="Consolas"/>
                <a:cs typeface="Consolas"/>
              </a:rPr>
              <a:t>paragraphs.</a:t>
            </a: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  <a:spcBef>
                <a:spcPts val="335"/>
              </a:spcBef>
            </a:pPr>
            <a:r>
              <a:rPr sz="2400" spc="-10" dirty="0">
                <a:solidFill>
                  <a:srgbClr val="800000"/>
                </a:solidFill>
                <a:latin typeface="Consolas"/>
                <a:cs typeface="Consolas"/>
              </a:rPr>
              <a:t>&lt;/div&gt;</a:t>
            </a:r>
            <a:r>
              <a:rPr sz="2400" spc="-1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2400" spc="-25" dirty="0">
                <a:latin typeface="Consolas"/>
                <a:cs typeface="Consolas"/>
              </a:rPr>
              <a:t>};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695"/>
              </a:spcBef>
            </a:pP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const</a:t>
            </a:r>
            <a:r>
              <a:rPr sz="24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ParagraphCounter</a:t>
            </a:r>
            <a:r>
              <a:rPr sz="2400" spc="-40" dirty="0">
                <a:solidFill>
                  <a:srgbClr val="795E26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()</a:t>
            </a:r>
            <a:r>
              <a:rPr sz="2400" spc="-4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3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685800" marR="1687830" indent="-336550">
              <a:lnSpc>
                <a:spcPct val="107500"/>
              </a:lnSpc>
              <a:spcBef>
                <a:spcPts val="120"/>
              </a:spcBef>
            </a:pP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let</a:t>
            </a:r>
            <a:r>
              <a:rPr sz="2400" spc="-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[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latin typeface="Consolas"/>
                <a:cs typeface="Consolas"/>
              </a:rPr>
              <a:t>,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dirty="0">
                <a:latin typeface="Consolas"/>
                <a:cs typeface="Consolas"/>
              </a:rPr>
              <a:t>]</a:t>
            </a:r>
            <a:r>
              <a:rPr sz="2400" spc="-25" dirty="0">
                <a:latin typeface="Consolas"/>
                <a:cs typeface="Consolas"/>
              </a:rPr>
              <a:t> 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spc="-30" dirty="0"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useState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98658"/>
                </a:solidFill>
                <a:latin typeface="Consolas"/>
                <a:cs typeface="Consolas"/>
              </a:rPr>
              <a:t>0</a:t>
            </a:r>
            <a:r>
              <a:rPr sz="2400" spc="-10" dirty="0">
                <a:latin typeface="Consolas"/>
                <a:cs typeface="Consolas"/>
              </a:rPr>
              <a:t>); </a:t>
            </a:r>
            <a:r>
              <a:rPr sz="2400" spc="-10" dirty="0">
                <a:solidFill>
                  <a:srgbClr val="267F99"/>
                </a:solidFill>
                <a:latin typeface="Consolas"/>
                <a:cs typeface="Consolas"/>
              </a:rPr>
              <a:t>React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useEffect</a:t>
            </a:r>
            <a:r>
              <a:rPr sz="2400" spc="-10" dirty="0">
                <a:latin typeface="Consolas"/>
                <a:cs typeface="Consolas"/>
              </a:rPr>
              <a:t>(()</a:t>
            </a:r>
            <a:r>
              <a:rPr sz="2400" spc="-10" dirty="0">
                <a:solidFill>
                  <a:srgbClr val="0000FF"/>
                </a:solidFill>
                <a:latin typeface="Consolas"/>
                <a:cs typeface="Consolas"/>
              </a:rPr>
              <a:t>=&gt;</a:t>
            </a:r>
            <a:r>
              <a:rPr sz="2400" spc="-1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1021715">
              <a:lnSpc>
                <a:spcPct val="100000"/>
              </a:lnSpc>
              <a:spcBef>
                <a:spcPts val="310"/>
              </a:spcBef>
            </a:pP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setP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001080"/>
                </a:solidFill>
                <a:latin typeface="Consolas"/>
                <a:cs typeface="Consolas"/>
              </a:rPr>
              <a:t>document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querySelectorAll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A31515"/>
                </a:solidFill>
                <a:latin typeface="Consolas"/>
                <a:cs typeface="Consolas"/>
              </a:rPr>
              <a:t>'p'</a:t>
            </a:r>
            <a:r>
              <a:rPr sz="2400" spc="-10" dirty="0">
                <a:latin typeface="Consolas"/>
                <a:cs typeface="Consolas"/>
              </a:rPr>
              <a:t>).</a:t>
            </a:r>
            <a:r>
              <a:rPr sz="2400" spc="-10" dirty="0">
                <a:solidFill>
                  <a:srgbClr val="0070C1"/>
                </a:solidFill>
                <a:latin typeface="Consolas"/>
                <a:cs typeface="Consolas"/>
              </a:rPr>
              <a:t>length</a:t>
            </a:r>
            <a:r>
              <a:rPr sz="2400" spc="-10" dirty="0">
                <a:latin typeface="Consolas"/>
                <a:cs typeface="Consolas"/>
              </a:rPr>
              <a:t>);</a:t>
            </a:r>
            <a:endParaRPr sz="2400">
              <a:latin typeface="Consolas"/>
              <a:cs typeface="Consolas"/>
            </a:endParaRPr>
          </a:p>
          <a:p>
            <a:pPr marL="685800">
              <a:lnSpc>
                <a:spcPct val="100000"/>
              </a:lnSpc>
              <a:spcBef>
                <a:spcPts val="340"/>
              </a:spcBef>
            </a:pPr>
            <a:r>
              <a:rPr sz="2400" spc="-25" dirty="0">
                <a:latin typeface="Consolas"/>
                <a:cs typeface="Consolas"/>
              </a:rPr>
              <a:t>});</a:t>
            </a:r>
            <a:endParaRPr sz="2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95"/>
              </a:spcBef>
            </a:pPr>
            <a:endParaRPr sz="2400">
              <a:latin typeface="Consolas"/>
              <a:cs typeface="Consolas"/>
            </a:endParaRPr>
          </a:p>
          <a:p>
            <a:pPr marL="349250">
              <a:lnSpc>
                <a:spcPct val="100000"/>
              </a:lnSpc>
            </a:pP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90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800000"/>
                </a:solidFill>
                <a:latin typeface="Consolas"/>
                <a:cs typeface="Consolas"/>
              </a:rPr>
              <a:t>&lt;</a:t>
            </a:r>
            <a:r>
              <a:rPr sz="2400" dirty="0">
                <a:solidFill>
                  <a:srgbClr val="267F99"/>
                </a:solidFill>
                <a:latin typeface="Consolas"/>
                <a:cs typeface="Consolas"/>
              </a:rPr>
              <a:t>ParagraphCount</a:t>
            </a:r>
            <a:r>
              <a:rPr sz="2400" spc="-90" dirty="0">
                <a:solidFill>
                  <a:srgbClr val="267F99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352B6F"/>
                </a:solidFill>
                <a:latin typeface="Consolas"/>
                <a:cs typeface="Consolas"/>
              </a:rPr>
              <a:t>count</a:t>
            </a:r>
            <a:r>
              <a:rPr sz="2400" dirty="0">
                <a:latin typeface="Consolas"/>
                <a:cs typeface="Consolas"/>
              </a:rPr>
              <a:t>=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{</a:t>
            </a:r>
            <a:r>
              <a:rPr sz="2400" dirty="0">
                <a:solidFill>
                  <a:srgbClr val="001080"/>
                </a:solidFill>
                <a:latin typeface="Consolas"/>
                <a:cs typeface="Consolas"/>
              </a:rPr>
              <a:t>paras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sz="2400" spc="-9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spc="-25" dirty="0">
                <a:solidFill>
                  <a:srgbClr val="800000"/>
                </a:solidFill>
                <a:latin typeface="Consolas"/>
                <a:cs typeface="Consolas"/>
              </a:rPr>
              <a:t>/&gt;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sz="2400" spc="-25" dirty="0">
                <a:latin typeface="Consolas"/>
                <a:cs typeface="Consolas"/>
              </a:rPr>
              <a:t>};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500142" y="3234435"/>
            <a:ext cx="38588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20" dirty="0">
                <a:solidFill>
                  <a:srgbClr val="130F24"/>
                </a:solidFill>
                <a:latin typeface="Arial Black"/>
                <a:cs typeface="Arial Black"/>
              </a:rPr>
              <a:t>document_reflection.js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169736" y="7778363"/>
            <a:ext cx="5238115" cy="586740"/>
          </a:xfrm>
          <a:custGeom>
            <a:avLst/>
            <a:gdLst/>
            <a:ahLst/>
            <a:cxnLst/>
            <a:rect l="l" t="t" r="r" b="b"/>
            <a:pathLst>
              <a:path w="5238115" h="586740">
                <a:moveTo>
                  <a:pt x="0" y="97770"/>
                </a:moveTo>
                <a:lnTo>
                  <a:pt x="7683" y="59714"/>
                </a:lnTo>
                <a:lnTo>
                  <a:pt x="28636" y="28636"/>
                </a:lnTo>
                <a:lnTo>
                  <a:pt x="59713" y="7683"/>
                </a:lnTo>
                <a:lnTo>
                  <a:pt x="97769" y="0"/>
                </a:lnTo>
                <a:lnTo>
                  <a:pt x="5139842" y="0"/>
                </a:lnTo>
                <a:lnTo>
                  <a:pt x="5177898" y="7683"/>
                </a:lnTo>
                <a:lnTo>
                  <a:pt x="5208975" y="28636"/>
                </a:lnTo>
                <a:lnTo>
                  <a:pt x="5229928" y="59714"/>
                </a:lnTo>
                <a:lnTo>
                  <a:pt x="5237612" y="97770"/>
                </a:lnTo>
                <a:lnTo>
                  <a:pt x="5237612" y="488831"/>
                </a:lnTo>
                <a:lnTo>
                  <a:pt x="5229928" y="526888"/>
                </a:lnTo>
                <a:lnTo>
                  <a:pt x="5208975" y="557965"/>
                </a:lnTo>
                <a:lnTo>
                  <a:pt x="5177898" y="578918"/>
                </a:lnTo>
                <a:lnTo>
                  <a:pt x="5139842" y="586602"/>
                </a:lnTo>
                <a:lnTo>
                  <a:pt x="97769" y="586602"/>
                </a:lnTo>
                <a:lnTo>
                  <a:pt x="59713" y="578918"/>
                </a:lnTo>
                <a:lnTo>
                  <a:pt x="28636" y="557965"/>
                </a:lnTo>
                <a:lnTo>
                  <a:pt x="7683" y="526888"/>
                </a:lnTo>
                <a:lnTo>
                  <a:pt x="0" y="488831"/>
                </a:lnTo>
                <a:lnTo>
                  <a:pt x="0" y="97770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016638" y="6189979"/>
            <a:ext cx="7933690" cy="121729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export</a:t>
            </a:r>
            <a:r>
              <a:rPr sz="2400" spc="-8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0000FF"/>
                </a:solidFill>
                <a:latin typeface="Consolas"/>
                <a:cs typeface="Consolas"/>
              </a:rPr>
              <a:t>function</a:t>
            </a:r>
            <a:r>
              <a:rPr sz="2400" spc="-8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795E26"/>
                </a:solidFill>
                <a:latin typeface="Consolas"/>
                <a:cs typeface="Consolas"/>
              </a:rPr>
              <a:t>countParagraphs</a:t>
            </a:r>
            <a:r>
              <a:rPr sz="2400" dirty="0">
                <a:latin typeface="Consolas"/>
                <a:cs typeface="Consolas"/>
              </a:rPr>
              <a:t>()</a:t>
            </a:r>
            <a:r>
              <a:rPr sz="2400" spc="-85" dirty="0">
                <a:latin typeface="Consolas"/>
                <a:cs typeface="Consolas"/>
              </a:rPr>
              <a:t> </a:t>
            </a:r>
            <a:r>
              <a:rPr sz="2400" spc="-50" dirty="0">
                <a:latin typeface="Consolas"/>
                <a:cs typeface="Consolas"/>
              </a:rPr>
              <a:t>{</a:t>
            </a:r>
            <a:endParaRPr sz="2400">
              <a:latin typeface="Consolas"/>
              <a:cs typeface="Consolas"/>
            </a:endParaRPr>
          </a:p>
          <a:p>
            <a:pPr marL="348615">
              <a:lnSpc>
                <a:spcPct val="100000"/>
              </a:lnSpc>
              <a:spcBef>
                <a:spcPts val="215"/>
              </a:spcBef>
            </a:pPr>
            <a:r>
              <a:rPr sz="24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400" spc="-45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400" spc="-10" dirty="0">
                <a:solidFill>
                  <a:srgbClr val="001080"/>
                </a:solidFill>
                <a:latin typeface="Consolas"/>
                <a:cs typeface="Consolas"/>
              </a:rPr>
              <a:t>document</a:t>
            </a:r>
            <a:r>
              <a:rPr sz="2400" spc="-10" dirty="0">
                <a:latin typeface="Consolas"/>
                <a:cs typeface="Consolas"/>
              </a:rPr>
              <a:t>.</a:t>
            </a:r>
            <a:r>
              <a:rPr sz="2400" spc="-10" dirty="0">
                <a:solidFill>
                  <a:srgbClr val="795E26"/>
                </a:solidFill>
                <a:latin typeface="Consolas"/>
                <a:cs typeface="Consolas"/>
              </a:rPr>
              <a:t>querySelectorAll</a:t>
            </a:r>
            <a:r>
              <a:rPr sz="2400" spc="-10" dirty="0">
                <a:latin typeface="Consolas"/>
                <a:cs typeface="Consolas"/>
              </a:rPr>
              <a:t>(</a:t>
            </a:r>
            <a:r>
              <a:rPr sz="2400" spc="-10" dirty="0">
                <a:solidFill>
                  <a:srgbClr val="A31515"/>
                </a:solidFill>
                <a:latin typeface="Consolas"/>
                <a:cs typeface="Consolas"/>
              </a:rPr>
              <a:t>'p'</a:t>
            </a:r>
            <a:r>
              <a:rPr sz="2400" spc="-10" dirty="0">
                <a:latin typeface="Consolas"/>
                <a:cs typeface="Consolas"/>
              </a:rPr>
              <a:t>).</a:t>
            </a:r>
            <a:r>
              <a:rPr sz="2400" spc="-10" dirty="0">
                <a:solidFill>
                  <a:srgbClr val="0070C1"/>
                </a:solidFill>
                <a:latin typeface="Consolas"/>
                <a:cs typeface="Consolas"/>
              </a:rPr>
              <a:t>length</a:t>
            </a:r>
            <a:r>
              <a:rPr sz="2400" spc="-10" dirty="0">
                <a:latin typeface="Consolas"/>
                <a:cs typeface="Consolas"/>
              </a:rPr>
              <a:t>;</a:t>
            </a:r>
            <a:endParaRPr sz="2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10"/>
              </a:spcBef>
            </a:pPr>
            <a:r>
              <a:rPr sz="2400" spc="-50" dirty="0">
                <a:latin typeface="Consolas"/>
                <a:cs typeface="Consolas"/>
              </a:rPr>
              <a:t>}</a:t>
            </a:r>
            <a:endParaRPr sz="2400">
              <a:latin typeface="Consolas"/>
              <a:cs typeface="Consola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F0984-B68C-5066-5DB1-ABA71E0A5C7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8</a:t>
            </a:fld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0" dirty="0"/>
              <a:t>Extract</a:t>
            </a:r>
            <a:r>
              <a:rPr spc="-325" dirty="0"/>
              <a:t> </a:t>
            </a:r>
            <a:r>
              <a:rPr spc="-300" dirty="0"/>
              <a:t>Functionality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AF00DB"/>
                </a:solidFill>
              </a:rPr>
              <a:t>import</a:t>
            </a:r>
            <a:r>
              <a:rPr spc="-60" dirty="0">
                <a:solidFill>
                  <a:srgbClr val="AF00DB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{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1080"/>
                </a:solidFill>
              </a:rPr>
              <a:t>countParagraphs</a:t>
            </a:r>
            <a:r>
              <a:rPr spc="-60" dirty="0">
                <a:solidFill>
                  <a:srgbClr val="00108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}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AF00DB"/>
                </a:solidFill>
              </a:rPr>
              <a:t>from</a:t>
            </a:r>
            <a:r>
              <a:rPr spc="-60" dirty="0">
                <a:solidFill>
                  <a:srgbClr val="AF00DB"/>
                </a:solidFill>
              </a:rPr>
              <a:t> </a:t>
            </a:r>
            <a:r>
              <a:rPr spc="-10" dirty="0"/>
              <a:t>'./document_reflection'</a:t>
            </a:r>
            <a:r>
              <a:rPr spc="-10" dirty="0">
                <a:solidFill>
                  <a:srgbClr val="000000"/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370"/>
              </a:spcBef>
            </a:pPr>
            <a:endParaRPr spc="-10" dirty="0">
              <a:solidFill>
                <a:srgbClr val="000000"/>
              </a:solidFill>
            </a:endParaRPr>
          </a:p>
          <a:p>
            <a:pPr marL="291465" marR="2659380" indent="-279400">
              <a:lnSpc>
                <a:spcPct val="108000"/>
              </a:lnSpc>
            </a:pPr>
            <a:r>
              <a:rPr dirty="0">
                <a:solidFill>
                  <a:srgbClr val="0000FF"/>
                </a:solidFill>
              </a:rPr>
              <a:t>const</a:t>
            </a:r>
            <a:r>
              <a:rPr spc="-70" dirty="0">
                <a:solidFill>
                  <a:srgbClr val="0000FF"/>
                </a:solidFill>
              </a:rPr>
              <a:t> </a:t>
            </a:r>
            <a:r>
              <a:rPr dirty="0">
                <a:solidFill>
                  <a:srgbClr val="795E26"/>
                </a:solidFill>
              </a:rPr>
              <a:t>ParagraphCount</a:t>
            </a:r>
            <a:r>
              <a:rPr spc="-70" dirty="0">
                <a:solidFill>
                  <a:srgbClr val="795E26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({</a:t>
            </a:r>
            <a:r>
              <a:rPr dirty="0">
                <a:solidFill>
                  <a:srgbClr val="001080"/>
                </a:solidFill>
              </a:rPr>
              <a:t>count</a:t>
            </a:r>
            <a:r>
              <a:rPr dirty="0">
                <a:solidFill>
                  <a:srgbClr val="000000"/>
                </a:solidFill>
              </a:rPr>
              <a:t>})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FF"/>
                </a:solidFill>
              </a:rPr>
              <a:t>=&gt;</a:t>
            </a:r>
            <a:r>
              <a:rPr spc="-70" dirty="0">
                <a:solidFill>
                  <a:srgbClr val="0000FF"/>
                </a:solidFill>
              </a:rPr>
              <a:t> </a:t>
            </a:r>
            <a:r>
              <a:rPr spc="-50" dirty="0">
                <a:solidFill>
                  <a:srgbClr val="000000"/>
                </a:solidFill>
              </a:rPr>
              <a:t>{ </a:t>
            </a:r>
            <a:r>
              <a:rPr dirty="0">
                <a:solidFill>
                  <a:srgbClr val="AF00DB"/>
                </a:solidFill>
              </a:rPr>
              <a:t>return</a:t>
            </a:r>
            <a:r>
              <a:rPr spc="-70" dirty="0">
                <a:solidFill>
                  <a:srgbClr val="AF00DB"/>
                </a:solidFill>
              </a:rPr>
              <a:t> </a:t>
            </a:r>
            <a:r>
              <a:rPr spc="-10" dirty="0">
                <a:solidFill>
                  <a:srgbClr val="800000"/>
                </a:solidFill>
              </a:rPr>
              <a:t>&lt;div&gt;</a:t>
            </a:r>
          </a:p>
          <a:p>
            <a:pPr marL="570865">
              <a:lnSpc>
                <a:spcPct val="100000"/>
              </a:lnSpc>
              <a:spcBef>
                <a:spcPts val="285"/>
              </a:spcBef>
            </a:pPr>
            <a:r>
              <a:rPr dirty="0">
                <a:solidFill>
                  <a:srgbClr val="000000"/>
                </a:solidFill>
              </a:rPr>
              <a:t>This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page</a:t>
            </a:r>
            <a:r>
              <a:rPr spc="-6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contains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FF"/>
                </a:solidFill>
              </a:rPr>
              <a:t>{</a:t>
            </a:r>
            <a:r>
              <a:rPr dirty="0">
                <a:solidFill>
                  <a:srgbClr val="001080"/>
                </a:solidFill>
              </a:rPr>
              <a:t>count</a:t>
            </a:r>
            <a:r>
              <a:rPr dirty="0">
                <a:solidFill>
                  <a:srgbClr val="0000FF"/>
                </a:solidFill>
              </a:rPr>
              <a:t>}</a:t>
            </a:r>
            <a:r>
              <a:rPr spc="-65" dirty="0">
                <a:solidFill>
                  <a:srgbClr val="0000FF"/>
                </a:solidFill>
              </a:rPr>
              <a:t> </a:t>
            </a:r>
            <a:r>
              <a:rPr spc="-10" dirty="0">
                <a:solidFill>
                  <a:srgbClr val="000000"/>
                </a:solidFill>
              </a:rPr>
              <a:t>paragraphs.</a:t>
            </a:r>
          </a:p>
          <a:p>
            <a:pPr marL="291465">
              <a:lnSpc>
                <a:spcPct val="100000"/>
              </a:lnSpc>
              <a:spcBef>
                <a:spcPts val="219"/>
              </a:spcBef>
            </a:pPr>
            <a:r>
              <a:rPr spc="-10" dirty="0">
                <a:solidFill>
                  <a:srgbClr val="800000"/>
                </a:solidFill>
              </a:rPr>
              <a:t>&lt;/div&gt;</a:t>
            </a:r>
            <a:r>
              <a:rPr spc="-10" dirty="0">
                <a:solidFill>
                  <a:srgbClr val="000000"/>
                </a:solidFill>
              </a:rPr>
              <a:t>;</a:t>
            </a:r>
          </a:p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pc="-25" dirty="0">
                <a:solidFill>
                  <a:srgbClr val="000000"/>
                </a:solidFill>
              </a:rPr>
              <a:t>};</a:t>
            </a:r>
          </a:p>
          <a:p>
            <a:pPr>
              <a:lnSpc>
                <a:spcPct val="100000"/>
              </a:lnSpc>
              <a:spcBef>
                <a:spcPts val="465"/>
              </a:spcBef>
            </a:pPr>
            <a:endParaRPr spc="-25" dirty="0">
              <a:solidFill>
                <a:srgbClr val="000000"/>
              </a:solidFill>
            </a:endParaRPr>
          </a:p>
          <a:p>
            <a:pPr marL="12700">
              <a:lnSpc>
                <a:spcPct val="100000"/>
              </a:lnSpc>
            </a:pPr>
            <a:r>
              <a:rPr dirty="0">
                <a:solidFill>
                  <a:srgbClr val="0000FF"/>
                </a:solidFill>
              </a:rPr>
              <a:t>const</a:t>
            </a:r>
            <a:r>
              <a:rPr spc="-60" dirty="0">
                <a:solidFill>
                  <a:srgbClr val="0000FF"/>
                </a:solidFill>
              </a:rPr>
              <a:t> </a:t>
            </a:r>
            <a:r>
              <a:rPr dirty="0">
                <a:solidFill>
                  <a:srgbClr val="795E26"/>
                </a:solidFill>
              </a:rPr>
              <a:t>ParagraphCounter</a:t>
            </a:r>
            <a:r>
              <a:rPr spc="-55" dirty="0">
                <a:solidFill>
                  <a:srgbClr val="795E26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spc="-6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()</a:t>
            </a:r>
            <a:r>
              <a:rPr spc="-5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FF"/>
                </a:solidFill>
              </a:rPr>
              <a:t>=&gt;</a:t>
            </a:r>
            <a:r>
              <a:rPr spc="-60" dirty="0">
                <a:solidFill>
                  <a:srgbClr val="0000FF"/>
                </a:solidFill>
              </a:rPr>
              <a:t> </a:t>
            </a:r>
            <a:r>
              <a:rPr spc="-50" dirty="0">
                <a:solidFill>
                  <a:srgbClr val="000000"/>
                </a:solidFill>
              </a:rPr>
              <a:t>{</a:t>
            </a:r>
          </a:p>
          <a:p>
            <a:pPr marL="570865" marR="2239645" indent="-279400">
              <a:lnSpc>
                <a:spcPct val="109000"/>
              </a:lnSpc>
              <a:spcBef>
                <a:spcPts val="75"/>
              </a:spcBef>
            </a:pPr>
            <a:r>
              <a:rPr dirty="0">
                <a:solidFill>
                  <a:srgbClr val="0000FF"/>
                </a:solidFill>
              </a:rPr>
              <a:t>let</a:t>
            </a:r>
            <a:r>
              <a:rPr spc="-45" dirty="0">
                <a:solidFill>
                  <a:srgbClr val="0000FF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[</a:t>
            </a:r>
            <a:r>
              <a:rPr dirty="0">
                <a:solidFill>
                  <a:srgbClr val="001080"/>
                </a:solidFill>
              </a:rPr>
              <a:t>paras</a:t>
            </a:r>
            <a:r>
              <a:rPr dirty="0">
                <a:solidFill>
                  <a:srgbClr val="000000"/>
                </a:solidFill>
              </a:rPr>
              <a:t>,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795E26"/>
                </a:solidFill>
              </a:rPr>
              <a:t>setP</a:t>
            </a:r>
            <a:r>
              <a:rPr dirty="0">
                <a:solidFill>
                  <a:srgbClr val="000000"/>
                </a:solidFill>
              </a:rPr>
              <a:t>]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spc="-10" dirty="0">
                <a:solidFill>
                  <a:srgbClr val="267F99"/>
                </a:solidFill>
              </a:rPr>
              <a:t>React</a:t>
            </a:r>
            <a:r>
              <a:rPr spc="-10" dirty="0">
                <a:solidFill>
                  <a:srgbClr val="000000"/>
                </a:solidFill>
              </a:rPr>
              <a:t>.</a:t>
            </a:r>
            <a:r>
              <a:rPr spc="-10" dirty="0">
                <a:solidFill>
                  <a:srgbClr val="795E26"/>
                </a:solidFill>
              </a:rPr>
              <a:t>useState</a:t>
            </a:r>
            <a:r>
              <a:rPr spc="-10" dirty="0">
                <a:solidFill>
                  <a:srgbClr val="000000"/>
                </a:solidFill>
              </a:rPr>
              <a:t>(</a:t>
            </a:r>
            <a:r>
              <a:rPr spc="-10" dirty="0">
                <a:solidFill>
                  <a:srgbClr val="098658"/>
                </a:solidFill>
              </a:rPr>
              <a:t>0</a:t>
            </a:r>
            <a:r>
              <a:rPr spc="-10" dirty="0">
                <a:solidFill>
                  <a:srgbClr val="000000"/>
                </a:solidFill>
              </a:rPr>
              <a:t>); </a:t>
            </a:r>
            <a:r>
              <a:rPr spc="-10" dirty="0">
                <a:solidFill>
                  <a:srgbClr val="267F99"/>
                </a:solidFill>
              </a:rPr>
              <a:t>React</a:t>
            </a:r>
            <a:r>
              <a:rPr spc="-10" dirty="0">
                <a:solidFill>
                  <a:srgbClr val="000000"/>
                </a:solidFill>
              </a:rPr>
              <a:t>.</a:t>
            </a:r>
            <a:r>
              <a:rPr spc="-10" dirty="0">
                <a:solidFill>
                  <a:srgbClr val="795E26"/>
                </a:solidFill>
              </a:rPr>
              <a:t>useEffect</a:t>
            </a:r>
            <a:r>
              <a:rPr spc="-10" dirty="0">
                <a:solidFill>
                  <a:srgbClr val="000000"/>
                </a:solidFill>
              </a:rPr>
              <a:t>(()</a:t>
            </a:r>
            <a:r>
              <a:rPr spc="-10" dirty="0">
                <a:solidFill>
                  <a:srgbClr val="0000FF"/>
                </a:solidFill>
              </a:rPr>
              <a:t>=&gt;</a:t>
            </a:r>
            <a:r>
              <a:rPr spc="-10" dirty="0">
                <a:solidFill>
                  <a:srgbClr val="000000"/>
                </a:solidFill>
              </a:rPr>
              <a:t>{</a:t>
            </a:r>
          </a:p>
          <a:p>
            <a:pPr marL="850265">
              <a:lnSpc>
                <a:spcPct val="100000"/>
              </a:lnSpc>
              <a:spcBef>
                <a:spcPts val="285"/>
              </a:spcBef>
            </a:pPr>
            <a:r>
              <a:rPr spc="-10" dirty="0">
                <a:solidFill>
                  <a:srgbClr val="795E26"/>
                </a:solidFill>
              </a:rPr>
              <a:t>setP</a:t>
            </a:r>
            <a:r>
              <a:rPr spc="-10" dirty="0">
                <a:solidFill>
                  <a:srgbClr val="000000"/>
                </a:solidFill>
              </a:rPr>
              <a:t>(</a:t>
            </a:r>
            <a:r>
              <a:rPr spc="-10" dirty="0">
                <a:solidFill>
                  <a:srgbClr val="001080"/>
                </a:solidFill>
              </a:rPr>
              <a:t>countParagraphs()</a:t>
            </a:r>
            <a:r>
              <a:rPr spc="-10" dirty="0">
                <a:solidFill>
                  <a:srgbClr val="000000"/>
                </a:solidFill>
              </a:rPr>
              <a:t>);</a:t>
            </a:r>
          </a:p>
          <a:p>
            <a:pPr marL="570865">
              <a:lnSpc>
                <a:spcPct val="100000"/>
              </a:lnSpc>
              <a:spcBef>
                <a:spcPts val="219"/>
              </a:spcBef>
            </a:pPr>
            <a:r>
              <a:rPr spc="-25" dirty="0">
                <a:solidFill>
                  <a:srgbClr val="000000"/>
                </a:solidFill>
              </a:rPr>
              <a:t>});</a:t>
            </a:r>
          </a:p>
          <a:p>
            <a:pPr>
              <a:lnSpc>
                <a:spcPct val="100000"/>
              </a:lnSpc>
              <a:spcBef>
                <a:spcPts val="535"/>
              </a:spcBef>
            </a:pPr>
            <a:endParaRPr spc="-25" dirty="0">
              <a:solidFill>
                <a:srgbClr val="000000"/>
              </a:solidFill>
            </a:endParaRPr>
          </a:p>
          <a:p>
            <a:pPr marL="291465">
              <a:lnSpc>
                <a:spcPct val="100000"/>
              </a:lnSpc>
            </a:pPr>
            <a:r>
              <a:rPr dirty="0">
                <a:solidFill>
                  <a:srgbClr val="AF00DB"/>
                </a:solidFill>
              </a:rPr>
              <a:t>return</a:t>
            </a:r>
            <a:r>
              <a:rPr spc="-125" dirty="0">
                <a:solidFill>
                  <a:srgbClr val="AF00DB"/>
                </a:solidFill>
              </a:rPr>
              <a:t> </a:t>
            </a:r>
            <a:r>
              <a:rPr dirty="0">
                <a:solidFill>
                  <a:srgbClr val="800000"/>
                </a:solidFill>
              </a:rPr>
              <a:t>&lt;</a:t>
            </a:r>
            <a:r>
              <a:rPr dirty="0">
                <a:solidFill>
                  <a:srgbClr val="267F99"/>
                </a:solidFill>
              </a:rPr>
              <a:t>ParagraphCount</a:t>
            </a:r>
            <a:r>
              <a:rPr spc="-125" dirty="0">
                <a:solidFill>
                  <a:srgbClr val="267F99"/>
                </a:solidFill>
              </a:rPr>
              <a:t> </a:t>
            </a:r>
            <a:r>
              <a:rPr dirty="0">
                <a:solidFill>
                  <a:srgbClr val="352B6F"/>
                </a:solidFill>
              </a:rPr>
              <a:t>count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dirty="0">
                <a:solidFill>
                  <a:srgbClr val="0000FF"/>
                </a:solidFill>
              </a:rPr>
              <a:t>{</a:t>
            </a:r>
            <a:r>
              <a:rPr dirty="0">
                <a:solidFill>
                  <a:srgbClr val="001080"/>
                </a:solidFill>
              </a:rPr>
              <a:t>paras</a:t>
            </a:r>
            <a:r>
              <a:rPr dirty="0">
                <a:solidFill>
                  <a:srgbClr val="0000FF"/>
                </a:solidFill>
              </a:rPr>
              <a:t>}</a:t>
            </a:r>
            <a:r>
              <a:rPr spc="-125" dirty="0">
                <a:solidFill>
                  <a:srgbClr val="0000FF"/>
                </a:solidFill>
              </a:rPr>
              <a:t> </a:t>
            </a:r>
            <a:r>
              <a:rPr spc="-25" dirty="0">
                <a:solidFill>
                  <a:srgbClr val="800000"/>
                </a:solidFill>
              </a:rPr>
              <a:t>/&gt;</a:t>
            </a: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pc="-25" dirty="0">
                <a:solidFill>
                  <a:srgbClr val="000000"/>
                </a:solidFill>
              </a:rPr>
              <a:t>};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163635" y="3234435"/>
            <a:ext cx="31476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20" dirty="0">
                <a:solidFill>
                  <a:srgbClr val="130F24"/>
                </a:solidFill>
                <a:latin typeface="Arial Black"/>
                <a:cs typeface="Arial Black"/>
              </a:rPr>
              <a:t>ParagraphCount.js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00142" y="3234435"/>
            <a:ext cx="385889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20" dirty="0">
                <a:solidFill>
                  <a:srgbClr val="130F24"/>
                </a:solidFill>
                <a:latin typeface="Arial Black"/>
                <a:cs typeface="Arial Black"/>
              </a:rPr>
              <a:t>document_reflection.js</a:t>
            </a:r>
            <a:endParaRPr sz="28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016638" y="6320027"/>
            <a:ext cx="6591300" cy="1031240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export</a:t>
            </a:r>
            <a:r>
              <a:rPr sz="2000" spc="-114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function</a:t>
            </a:r>
            <a:r>
              <a:rPr sz="2000" spc="-114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795E26"/>
                </a:solidFill>
                <a:latin typeface="Consolas"/>
                <a:cs typeface="Consolas"/>
              </a:rPr>
              <a:t>countParagraphs</a:t>
            </a:r>
            <a:r>
              <a:rPr sz="2000" dirty="0">
                <a:latin typeface="Consolas"/>
                <a:cs typeface="Consolas"/>
              </a:rPr>
              <a:t>()</a:t>
            </a:r>
            <a:r>
              <a:rPr sz="2000" spc="-114" dirty="0">
                <a:latin typeface="Consolas"/>
                <a:cs typeface="Consolas"/>
              </a:rPr>
              <a:t> </a:t>
            </a:r>
            <a:r>
              <a:rPr sz="2000" spc="-50" dirty="0">
                <a:latin typeface="Consolas"/>
                <a:cs typeface="Consolas"/>
              </a:rPr>
              <a:t>{</a:t>
            </a:r>
            <a:endParaRPr sz="2000">
              <a:latin typeface="Consolas"/>
              <a:cs typeface="Consolas"/>
            </a:endParaRPr>
          </a:p>
          <a:p>
            <a:pPr marL="291465">
              <a:lnSpc>
                <a:spcPct val="100000"/>
              </a:lnSpc>
              <a:spcBef>
                <a:spcPts val="215"/>
              </a:spcBef>
            </a:pPr>
            <a:r>
              <a:rPr sz="2000" dirty="0">
                <a:solidFill>
                  <a:srgbClr val="AF00DB"/>
                </a:solidFill>
                <a:latin typeface="Consolas"/>
                <a:cs typeface="Consolas"/>
              </a:rPr>
              <a:t>return</a:t>
            </a:r>
            <a:r>
              <a:rPr sz="2000" spc="-70" dirty="0">
                <a:solidFill>
                  <a:srgbClr val="AF00DB"/>
                </a:solidFill>
                <a:latin typeface="Consolas"/>
                <a:cs typeface="Consolas"/>
              </a:rPr>
              <a:t> </a:t>
            </a:r>
            <a:r>
              <a:rPr sz="2000" spc="-10" dirty="0">
                <a:solidFill>
                  <a:srgbClr val="001080"/>
                </a:solidFill>
                <a:latin typeface="Consolas"/>
                <a:cs typeface="Consolas"/>
              </a:rPr>
              <a:t>document</a:t>
            </a:r>
            <a:r>
              <a:rPr sz="2000" spc="-10" dirty="0">
                <a:latin typeface="Consolas"/>
                <a:cs typeface="Consolas"/>
              </a:rPr>
              <a:t>.</a:t>
            </a:r>
            <a:r>
              <a:rPr sz="2000" spc="-10" dirty="0">
                <a:solidFill>
                  <a:srgbClr val="795E26"/>
                </a:solidFill>
                <a:latin typeface="Consolas"/>
                <a:cs typeface="Consolas"/>
              </a:rPr>
              <a:t>querySelectorAll</a:t>
            </a:r>
            <a:r>
              <a:rPr sz="2000" spc="-10" dirty="0">
                <a:latin typeface="Consolas"/>
                <a:cs typeface="Consolas"/>
              </a:rPr>
              <a:t>(</a:t>
            </a:r>
            <a:r>
              <a:rPr sz="2000" spc="-10" dirty="0">
                <a:solidFill>
                  <a:srgbClr val="A31515"/>
                </a:solidFill>
                <a:latin typeface="Consolas"/>
                <a:cs typeface="Consolas"/>
              </a:rPr>
              <a:t>'p'</a:t>
            </a:r>
            <a:r>
              <a:rPr sz="2000" spc="-10" dirty="0">
                <a:latin typeface="Consolas"/>
                <a:cs typeface="Consolas"/>
              </a:rPr>
              <a:t>).</a:t>
            </a:r>
            <a:r>
              <a:rPr sz="2000" spc="-10" dirty="0">
                <a:solidFill>
                  <a:srgbClr val="0070C1"/>
                </a:solidFill>
                <a:latin typeface="Consolas"/>
                <a:cs typeface="Consolas"/>
              </a:rPr>
              <a:t>length</a:t>
            </a:r>
            <a:r>
              <a:rPr sz="2000" spc="-10" dirty="0">
                <a:latin typeface="Consolas"/>
                <a:cs typeface="Consolas"/>
              </a:rPr>
              <a:t>;</a:t>
            </a:r>
            <a:endParaRPr sz="20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90"/>
              </a:spcBef>
            </a:pPr>
            <a:r>
              <a:rPr sz="2000" spc="-50" dirty="0">
                <a:latin typeface="Consolas"/>
                <a:cs typeface="Consolas"/>
              </a:rPr>
              <a:t>}</a:t>
            </a:r>
            <a:endParaRPr sz="2000">
              <a:latin typeface="Consolas"/>
              <a:cs typeface="Consola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358847" y="4429995"/>
            <a:ext cx="8051165" cy="4234815"/>
            <a:chOff x="358847" y="4429995"/>
            <a:chExt cx="8051165" cy="4234815"/>
          </a:xfrm>
        </p:grpSpPr>
        <p:sp>
          <p:nvSpPr>
            <p:cNvPr id="8" name="object 8"/>
            <p:cNvSpPr/>
            <p:nvPr/>
          </p:nvSpPr>
          <p:spPr>
            <a:xfrm>
              <a:off x="396947" y="4468095"/>
              <a:ext cx="7974965" cy="473075"/>
            </a:xfrm>
            <a:custGeom>
              <a:avLst/>
              <a:gdLst/>
              <a:ahLst/>
              <a:cxnLst/>
              <a:rect l="l" t="t" r="r" b="b"/>
              <a:pathLst>
                <a:path w="7974965" h="473075">
                  <a:moveTo>
                    <a:pt x="0" y="78750"/>
                  </a:moveTo>
                  <a:lnTo>
                    <a:pt x="6188" y="48097"/>
                  </a:lnTo>
                  <a:lnTo>
                    <a:pt x="23065" y="23065"/>
                  </a:lnTo>
                  <a:lnTo>
                    <a:pt x="48096" y="6188"/>
                  </a:lnTo>
                  <a:lnTo>
                    <a:pt x="78750" y="0"/>
                  </a:lnTo>
                  <a:lnTo>
                    <a:pt x="7895669" y="0"/>
                  </a:lnTo>
                  <a:lnTo>
                    <a:pt x="7926322" y="6188"/>
                  </a:lnTo>
                  <a:lnTo>
                    <a:pt x="7951353" y="23065"/>
                  </a:lnTo>
                  <a:lnTo>
                    <a:pt x="7968230" y="48097"/>
                  </a:lnTo>
                  <a:lnTo>
                    <a:pt x="7974419" y="78750"/>
                  </a:lnTo>
                  <a:lnTo>
                    <a:pt x="7974419" y="393750"/>
                  </a:lnTo>
                  <a:lnTo>
                    <a:pt x="7968230" y="424403"/>
                  </a:lnTo>
                  <a:lnTo>
                    <a:pt x="7951353" y="449435"/>
                  </a:lnTo>
                  <a:lnTo>
                    <a:pt x="7926322" y="466312"/>
                  </a:lnTo>
                  <a:lnTo>
                    <a:pt x="7895669" y="472501"/>
                  </a:lnTo>
                  <a:lnTo>
                    <a:pt x="78750" y="472501"/>
                  </a:lnTo>
                  <a:lnTo>
                    <a:pt x="48096" y="466312"/>
                  </a:lnTo>
                  <a:lnTo>
                    <a:pt x="23065" y="449435"/>
                  </a:lnTo>
                  <a:lnTo>
                    <a:pt x="6188" y="424403"/>
                  </a:lnTo>
                  <a:lnTo>
                    <a:pt x="0" y="393750"/>
                  </a:lnTo>
                  <a:lnTo>
                    <a:pt x="0" y="78750"/>
                  </a:lnTo>
                  <a:close/>
                </a:path>
              </a:pathLst>
            </a:custGeom>
            <a:ln w="76200">
              <a:solidFill>
                <a:srgbClr val="FF167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57086" y="8154048"/>
              <a:ext cx="2480310" cy="473075"/>
            </a:xfrm>
            <a:custGeom>
              <a:avLst/>
              <a:gdLst/>
              <a:ahLst/>
              <a:cxnLst/>
              <a:rect l="l" t="t" r="r" b="b"/>
              <a:pathLst>
                <a:path w="2480310" h="473075">
                  <a:moveTo>
                    <a:pt x="0" y="78752"/>
                  </a:moveTo>
                  <a:lnTo>
                    <a:pt x="6188" y="48098"/>
                  </a:lnTo>
                  <a:lnTo>
                    <a:pt x="23066" y="23066"/>
                  </a:lnTo>
                  <a:lnTo>
                    <a:pt x="48098" y="6188"/>
                  </a:lnTo>
                  <a:lnTo>
                    <a:pt x="78752" y="0"/>
                  </a:lnTo>
                  <a:lnTo>
                    <a:pt x="2401483" y="0"/>
                  </a:lnTo>
                  <a:lnTo>
                    <a:pt x="2432137" y="6188"/>
                  </a:lnTo>
                  <a:lnTo>
                    <a:pt x="2457169" y="23066"/>
                  </a:lnTo>
                  <a:lnTo>
                    <a:pt x="2474046" y="48098"/>
                  </a:lnTo>
                  <a:lnTo>
                    <a:pt x="2480235" y="78752"/>
                  </a:lnTo>
                  <a:lnTo>
                    <a:pt x="2480235" y="393748"/>
                  </a:lnTo>
                  <a:lnTo>
                    <a:pt x="2474046" y="424402"/>
                  </a:lnTo>
                  <a:lnTo>
                    <a:pt x="2457169" y="449434"/>
                  </a:lnTo>
                  <a:lnTo>
                    <a:pt x="2432137" y="466312"/>
                  </a:lnTo>
                  <a:lnTo>
                    <a:pt x="2401483" y="472501"/>
                  </a:lnTo>
                  <a:lnTo>
                    <a:pt x="78752" y="472501"/>
                  </a:lnTo>
                  <a:lnTo>
                    <a:pt x="48098" y="466312"/>
                  </a:lnTo>
                  <a:lnTo>
                    <a:pt x="23066" y="449434"/>
                  </a:lnTo>
                  <a:lnTo>
                    <a:pt x="6188" y="424402"/>
                  </a:lnTo>
                  <a:lnTo>
                    <a:pt x="0" y="393748"/>
                  </a:lnTo>
                  <a:lnTo>
                    <a:pt x="0" y="78752"/>
                  </a:lnTo>
                  <a:close/>
                </a:path>
              </a:pathLst>
            </a:custGeom>
            <a:ln w="76200">
              <a:solidFill>
                <a:srgbClr val="FF167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09B05FA-A534-7F7A-F998-E6E7DD75635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9</a:t>
            </a:fld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419</Words>
  <Application>Microsoft Office PowerPoint</Application>
  <PresentationFormat>Custom</PresentationFormat>
  <Paragraphs>105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 Black</vt:lpstr>
      <vt:lpstr>Consolas</vt:lpstr>
      <vt:lpstr>Courier New</vt:lpstr>
      <vt:lpstr>Lucida Sans Unicode</vt:lpstr>
      <vt:lpstr>Tahoma</vt:lpstr>
      <vt:lpstr>Office Theme</vt:lpstr>
      <vt:lpstr>Creating Testable Components</vt:lpstr>
      <vt:lpstr>Anatomy of a React Application</vt:lpstr>
      <vt:lpstr>Designing Components to Be Testable</vt:lpstr>
      <vt:lpstr>Barriers to Testability</vt:lpstr>
      <vt:lpstr>Testing Too Much</vt:lpstr>
      <vt:lpstr>Improving Testability</vt:lpstr>
      <vt:lpstr>Extract Pure Component</vt:lpstr>
      <vt:lpstr>Extract Functionality</vt:lpstr>
      <vt:lpstr>Extract Functionality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Steve Steve</cp:lastModifiedBy>
  <cp:revision>1</cp:revision>
  <dcterms:created xsi:type="dcterms:W3CDTF">2024-12-26T14:43:12Z</dcterms:created>
  <dcterms:modified xsi:type="dcterms:W3CDTF">2024-12-26T18:42:30Z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2023-01-27T00:00:00Z</vt:filetime>
  </property>
  <property fmtid="{D5CDD505-2E9C-101B-9397-08002B2CF9AE}" pid="3" name="LastSaved">
    <vt:filetime>2024-12-26T00:00:00Z</vt:filetime>
  </property>
  <property fmtid="{D5CDD505-2E9C-101B-9397-08002B2CF9AE}" pid="4" name="Producer">
    <vt:lpwstr>macOS Version 10.15.7 (Build 19H2026) Quartz PDFContext</vt:lpwstr>
  </property>
</Properties>
</file>